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charts/chart2.xml" ContentType="application/vnd.openxmlformats-officedocument.drawingml.chart+xml"/>
  <Override PartName="/ppt/charts/chart1.xml" ContentType="application/vnd.openxmlformats-officedocument.drawingml.char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309" r:id="rId3"/>
    <p:sldId id="324" r:id="rId4"/>
    <p:sldId id="279" r:id="rId5"/>
    <p:sldId id="310" r:id="rId6"/>
    <p:sldId id="305" r:id="rId7"/>
    <p:sldId id="340" r:id="rId8"/>
    <p:sldId id="339" r:id="rId9"/>
    <p:sldId id="260" r:id="rId10"/>
    <p:sldId id="268" r:id="rId11"/>
    <p:sldId id="272" r:id="rId12"/>
    <p:sldId id="269" r:id="rId13"/>
    <p:sldId id="311" r:id="rId14"/>
    <p:sldId id="275" r:id="rId15"/>
    <p:sldId id="341" r:id="rId16"/>
    <p:sldId id="327" r:id="rId17"/>
    <p:sldId id="328" r:id="rId18"/>
    <p:sldId id="329" r:id="rId19"/>
    <p:sldId id="336" r:id="rId20"/>
    <p:sldId id="337" r:id="rId21"/>
    <p:sldId id="332" r:id="rId22"/>
    <p:sldId id="335" r:id="rId23"/>
    <p:sldId id="331" r:id="rId24"/>
    <p:sldId id="330" r:id="rId25"/>
    <p:sldId id="323" r:id="rId26"/>
    <p:sldId id="27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65932" autoAdjust="0"/>
  </p:normalViewPr>
  <p:slideViewPr>
    <p:cSldViewPr>
      <p:cViewPr varScale="1">
        <p:scale>
          <a:sx n="48" d="100"/>
          <a:sy n="48" d="100"/>
        </p:scale>
        <p:origin x="175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25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spPr>
            <a:gradFill rotWithShape="1">
              <a:gsLst>
                <a:gs pos="0">
                  <a:schemeClr val="accent1">
                    <a:tint val="83000"/>
                    <a:shade val="100000"/>
                    <a:alpha val="100000"/>
                    <a:hueMod val="100000"/>
                    <a:satMod val="220000"/>
                    <a:lumMod val="90000"/>
                  </a:schemeClr>
                </a:gs>
                <a:gs pos="76000">
                  <a:schemeClr val="accent1">
                    <a:shade val="100000"/>
                  </a:schemeClr>
                </a:gs>
                <a:gs pos="100000">
                  <a:schemeClr val="accent1">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contourClr>
            </a:sp3d>
          </c:spPr>
          <c:dPt>
            <c:idx val="0"/>
            <c:bubble3D val="0"/>
            <c:spPr>
              <a:solidFill>
                <a:srgbClr val="00B050"/>
              </a:soli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contourClr>
              </a:sp3d>
            </c:spPr>
          </c:dPt>
          <c:dPt>
            <c:idx val="1"/>
            <c:bubble3D val="0"/>
            <c:spPr>
              <a:solidFill>
                <a:schemeClr val="accent2"/>
              </a:solidFill>
              <a:ln>
                <a:solidFill>
                  <a:schemeClr val="bg1">
                    <a:lumMod val="50000"/>
                  </a:schemeClr>
                </a:solid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contourClr>
              </a:sp3d>
            </c:spPr>
          </c:dPt>
          <c:dLbls>
            <c:dLbl>
              <c:idx val="0"/>
              <c:layout>
                <c:manualLayout>
                  <c:x val="-9.3802592857711045E-2"/>
                  <c:y val="-0.31957979517266583"/>
                </c:manualLayout>
              </c:layout>
              <c:tx>
                <c:rich>
                  <a:bodyPr/>
                  <a:lstStyle/>
                  <a:p>
                    <a:r>
                      <a:rPr lang="en-US" dirty="0" smtClean="0"/>
                      <a:t>90%</a:t>
                    </a:r>
                    <a:endParaRPr lang="en-US" dirty="0"/>
                  </a:p>
                </c:rich>
              </c:tx>
              <c:showLegendKey val="0"/>
              <c:showVal val="0"/>
              <c:showCatName val="0"/>
              <c:showSerName val="0"/>
              <c:showPercent val="1"/>
              <c:showBubbleSize val="0"/>
              <c:extLst>
                <c:ext xmlns:c15="http://schemas.microsoft.com/office/drawing/2012/chart" uri="{CE6537A1-D6FC-4f65-9D91-7224C49458BB}"/>
              </c:extLst>
            </c:dLbl>
            <c:dLbl>
              <c:idx val="1"/>
              <c:layout>
                <c:manualLayout>
                  <c:x val="4.4208555369972646E-2"/>
                  <c:y val="0.10445936904945653"/>
                </c:manualLayout>
              </c:layout>
              <c:tx>
                <c:rich>
                  <a:bodyPr/>
                  <a:lstStyle/>
                  <a:p>
                    <a:r>
                      <a:rPr lang="en-US" dirty="0" smtClean="0"/>
                      <a:t>10%</a:t>
                    </a:r>
                    <a:endParaRPr lang="en-US" dirty="0"/>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lang="en-US"/>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Sheet1!$B$1:$B$2</c:f>
              <c:strCache>
                <c:ptCount val="2"/>
                <c:pt idx="0">
                  <c:v>Status Quo/Repair</c:v>
                </c:pt>
                <c:pt idx="1">
                  <c:v>Close</c:v>
                </c:pt>
              </c:strCache>
            </c:strRef>
          </c:cat>
          <c:val>
            <c:numRef>
              <c:f>Sheet1!$A$1:$A$2</c:f>
              <c:numCache>
                <c:formatCode>General</c:formatCode>
                <c:ptCount val="2"/>
                <c:pt idx="0">
                  <c:v>68</c:v>
                </c:pt>
                <c:pt idx="1">
                  <c:v>7</c:v>
                </c:pt>
              </c:numCache>
            </c:numRef>
          </c:val>
        </c:ser>
        <c:dLbls>
          <c:showLegendKey val="0"/>
          <c:showVal val="0"/>
          <c:showCatName val="0"/>
          <c:showSerName val="0"/>
          <c:showPercent val="1"/>
          <c:showBubbleSize val="0"/>
          <c:showLeaderLines val="1"/>
        </c:dLbls>
      </c:pie3DChart>
    </c:plotArea>
    <c:legend>
      <c:legendPos val="t"/>
      <c:overlay val="0"/>
      <c:txPr>
        <a:bodyPr/>
        <a:lstStyle/>
        <a:p>
          <a:pPr>
            <a:defRPr lang="en-US"/>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lang="en-US" sz="2800"/>
            </a:pPr>
            <a:r>
              <a:rPr lang="en-US" sz="2800"/>
              <a:t>Enrolment at NES</a:t>
            </a:r>
          </a:p>
        </c:rich>
      </c:tx>
      <c:overlay val="0"/>
    </c:title>
    <c:autoTitleDeleted val="0"/>
    <c:plotArea>
      <c:layout>
        <c:manualLayout>
          <c:layoutTarget val="inner"/>
          <c:xMode val="edge"/>
          <c:yMode val="edge"/>
          <c:x val="8.2178610249476383E-2"/>
          <c:y val="0.16075163398692821"/>
          <c:w val="0.89930287123200459"/>
          <c:h val="0.69213008530183728"/>
        </c:manualLayout>
      </c:layout>
      <c:lineChart>
        <c:grouping val="stacked"/>
        <c:varyColors val="0"/>
        <c:ser>
          <c:idx val="0"/>
          <c:order val="0"/>
          <c:marker>
            <c:symbol val="none"/>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215</c:v>
                </c:pt>
                <c:pt idx="1">
                  <c:v>217</c:v>
                </c:pt>
                <c:pt idx="2">
                  <c:v>210</c:v>
                </c:pt>
                <c:pt idx="3">
                  <c:v>196</c:v>
                </c:pt>
                <c:pt idx="4">
                  <c:v>202</c:v>
                </c:pt>
                <c:pt idx="5">
                  <c:v>221</c:v>
                </c:pt>
                <c:pt idx="6">
                  <c:v>208</c:v>
                </c:pt>
                <c:pt idx="7">
                  <c:v>203</c:v>
                </c:pt>
              </c:numCache>
            </c:numRef>
          </c:val>
          <c:smooth val="0"/>
        </c:ser>
        <c:dLbls>
          <c:showLegendKey val="0"/>
          <c:showVal val="0"/>
          <c:showCatName val="0"/>
          <c:showSerName val="0"/>
          <c:showPercent val="0"/>
          <c:showBubbleSize val="0"/>
        </c:dLbls>
        <c:smooth val="0"/>
        <c:axId val="180408496"/>
        <c:axId val="208069792"/>
      </c:lineChart>
      <c:catAx>
        <c:axId val="180408496"/>
        <c:scaling>
          <c:orientation val="minMax"/>
        </c:scaling>
        <c:delete val="0"/>
        <c:axPos val="b"/>
        <c:numFmt formatCode="General" sourceLinked="1"/>
        <c:majorTickMark val="out"/>
        <c:minorTickMark val="none"/>
        <c:tickLblPos val="low"/>
        <c:txPr>
          <a:bodyPr/>
          <a:lstStyle/>
          <a:p>
            <a:pPr>
              <a:defRPr lang="en-US" b="1"/>
            </a:pPr>
            <a:endParaRPr lang="en-US"/>
          </a:p>
        </c:txPr>
        <c:crossAx val="208069792"/>
        <c:crosses val="autoZero"/>
        <c:auto val="1"/>
        <c:lblAlgn val="ctr"/>
        <c:lblOffset val="100"/>
        <c:tickLblSkip val="1"/>
        <c:noMultiLvlLbl val="0"/>
      </c:catAx>
      <c:valAx>
        <c:axId val="208069792"/>
        <c:scaling>
          <c:orientation val="minMax"/>
          <c:max val="250"/>
          <c:min val="100"/>
        </c:scaling>
        <c:delete val="0"/>
        <c:axPos val="l"/>
        <c:majorGridlines/>
        <c:numFmt formatCode="General" sourceLinked="1"/>
        <c:majorTickMark val="out"/>
        <c:minorTickMark val="none"/>
        <c:tickLblPos val="nextTo"/>
        <c:txPr>
          <a:bodyPr/>
          <a:lstStyle/>
          <a:p>
            <a:pPr>
              <a:defRPr lang="en-US" b="1"/>
            </a:pPr>
            <a:endParaRPr lang="en-US"/>
          </a:p>
        </c:txPr>
        <c:crossAx val="180408496"/>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3C1D8-097B-4B66-B681-79ED0291CFD9}" type="doc">
      <dgm:prSet loTypeId="urn:microsoft.com/office/officeart/2005/8/layout/lProcess2" loCatId="list" qsTypeId="urn:microsoft.com/office/officeart/2005/8/quickstyle/simple2" qsCatId="simple" csTypeId="urn:microsoft.com/office/officeart/2005/8/colors/accent4_2" csCatId="accent4" phldr="1"/>
      <dgm:spPr/>
      <dgm:t>
        <a:bodyPr/>
        <a:lstStyle/>
        <a:p>
          <a:endParaRPr lang="en-CA"/>
        </a:p>
      </dgm:t>
    </dgm:pt>
    <dgm:pt modelId="{5F36634F-487C-4C72-89E8-CEFAD860D5CC}">
      <dgm:prSet phldrT="[Text]"/>
      <dgm:spPr/>
      <dgm:t>
        <a:bodyPr/>
        <a:lstStyle/>
        <a:p>
          <a:r>
            <a:rPr lang="en-CA" dirty="0" smtClean="0">
              <a:solidFill>
                <a:schemeClr val="tx1"/>
              </a:solidFill>
            </a:rPr>
            <a:t>#</a:t>
          </a:r>
          <a:r>
            <a:rPr lang="en-CA" b="1" dirty="0" smtClean="0">
              <a:solidFill>
                <a:schemeClr val="tx1"/>
              </a:solidFill>
            </a:rPr>
            <a:t>1      Shop</a:t>
          </a:r>
          <a:endParaRPr lang="en-CA" b="1" dirty="0">
            <a:solidFill>
              <a:schemeClr val="tx1"/>
            </a:solidFill>
          </a:endParaRPr>
        </a:p>
      </dgm:t>
    </dgm:pt>
    <dgm:pt modelId="{7FF967D3-2FAE-42D8-A058-0A8E71545311}" type="parTrans" cxnId="{8F7E05B6-9378-42F5-9819-CBC70DE5B2DF}">
      <dgm:prSet/>
      <dgm:spPr/>
      <dgm:t>
        <a:bodyPr/>
        <a:lstStyle/>
        <a:p>
          <a:endParaRPr lang="en-CA">
            <a:solidFill>
              <a:schemeClr val="tx1"/>
            </a:solidFill>
          </a:endParaRPr>
        </a:p>
      </dgm:t>
    </dgm:pt>
    <dgm:pt modelId="{A827A7F4-F091-47D8-888B-0D1DAF7BA64C}" type="sibTrans" cxnId="{8F7E05B6-9378-42F5-9819-CBC70DE5B2DF}">
      <dgm:prSet/>
      <dgm:spPr/>
      <dgm:t>
        <a:bodyPr/>
        <a:lstStyle/>
        <a:p>
          <a:endParaRPr lang="en-CA">
            <a:solidFill>
              <a:schemeClr val="tx1"/>
            </a:solidFill>
          </a:endParaRPr>
        </a:p>
      </dgm:t>
    </dgm:pt>
    <dgm:pt modelId="{8E442E52-4FFB-4398-91FE-0448619A21A0}">
      <dgm:prSet phldrT="[Text]"/>
      <dgm:spPr/>
      <dgm:t>
        <a:bodyPr/>
        <a:lstStyle/>
        <a:p>
          <a:r>
            <a:rPr lang="en-CA" b="1" dirty="0" smtClean="0">
              <a:solidFill>
                <a:schemeClr val="tx1"/>
              </a:solidFill>
            </a:rPr>
            <a:t>Computer Lab</a:t>
          </a:r>
          <a:endParaRPr lang="en-CA" b="1" dirty="0">
            <a:solidFill>
              <a:schemeClr val="tx1"/>
            </a:solidFill>
          </a:endParaRPr>
        </a:p>
      </dgm:t>
    </dgm:pt>
    <dgm:pt modelId="{67BBDAFB-D917-4D84-AFB2-76740ECAB33A}" type="parTrans" cxnId="{261BC7BB-B117-4EC1-B541-EBB75CBAE0AC}">
      <dgm:prSet/>
      <dgm:spPr/>
      <dgm:t>
        <a:bodyPr/>
        <a:lstStyle/>
        <a:p>
          <a:endParaRPr lang="en-CA">
            <a:solidFill>
              <a:schemeClr val="tx1"/>
            </a:solidFill>
          </a:endParaRPr>
        </a:p>
      </dgm:t>
    </dgm:pt>
    <dgm:pt modelId="{E1637147-F3D5-43AE-8C07-7C242B876184}" type="sibTrans" cxnId="{261BC7BB-B117-4EC1-B541-EBB75CBAE0AC}">
      <dgm:prSet/>
      <dgm:spPr/>
      <dgm:t>
        <a:bodyPr/>
        <a:lstStyle/>
        <a:p>
          <a:endParaRPr lang="en-CA">
            <a:solidFill>
              <a:schemeClr val="tx1"/>
            </a:solidFill>
          </a:endParaRPr>
        </a:p>
      </dgm:t>
    </dgm:pt>
    <dgm:pt modelId="{298E81DB-493C-4588-9E63-556C05014135}">
      <dgm:prSet phldrT="[Text]"/>
      <dgm:spPr/>
      <dgm:t>
        <a:bodyPr/>
        <a:lstStyle/>
        <a:p>
          <a:r>
            <a:rPr lang="en-CA" b="1" dirty="0" smtClean="0">
              <a:solidFill>
                <a:schemeClr val="tx1"/>
              </a:solidFill>
            </a:rPr>
            <a:t>Literacy Lead</a:t>
          </a:r>
          <a:endParaRPr lang="en-CA" b="1" dirty="0">
            <a:solidFill>
              <a:schemeClr val="tx1"/>
            </a:solidFill>
          </a:endParaRPr>
        </a:p>
      </dgm:t>
    </dgm:pt>
    <dgm:pt modelId="{C988AB75-C39A-4027-A328-FE1ABE51A416}" type="parTrans" cxnId="{FEA3C8C5-C409-479A-B367-F97EF2D608CF}">
      <dgm:prSet/>
      <dgm:spPr/>
      <dgm:t>
        <a:bodyPr/>
        <a:lstStyle/>
        <a:p>
          <a:endParaRPr lang="en-CA">
            <a:solidFill>
              <a:schemeClr val="tx1"/>
            </a:solidFill>
          </a:endParaRPr>
        </a:p>
      </dgm:t>
    </dgm:pt>
    <dgm:pt modelId="{D342E878-DDE9-43AE-A4B7-E61BD3790619}" type="sibTrans" cxnId="{FEA3C8C5-C409-479A-B367-F97EF2D608CF}">
      <dgm:prSet/>
      <dgm:spPr/>
      <dgm:t>
        <a:bodyPr/>
        <a:lstStyle/>
        <a:p>
          <a:endParaRPr lang="en-CA">
            <a:solidFill>
              <a:schemeClr val="tx1"/>
            </a:solidFill>
          </a:endParaRPr>
        </a:p>
      </dgm:t>
    </dgm:pt>
    <dgm:pt modelId="{83CAE720-39B0-4D30-8DAC-A3D4C299D7D1}">
      <dgm:prSet phldrT="[Text]"/>
      <dgm:spPr/>
      <dgm:t>
        <a:bodyPr/>
        <a:lstStyle/>
        <a:p>
          <a:r>
            <a:rPr lang="en-CA" b="1" dirty="0" smtClean="0">
              <a:solidFill>
                <a:schemeClr val="tx1"/>
              </a:solidFill>
            </a:rPr>
            <a:t>#2 Library </a:t>
          </a:r>
          <a:endParaRPr lang="en-CA" b="1" dirty="0">
            <a:solidFill>
              <a:schemeClr val="tx1"/>
            </a:solidFill>
          </a:endParaRPr>
        </a:p>
      </dgm:t>
    </dgm:pt>
    <dgm:pt modelId="{04FD899C-ADF0-45D2-B84A-E0F24C8AADD1}" type="parTrans" cxnId="{E4F71742-EBA7-4A2C-B68D-D830E0A8F675}">
      <dgm:prSet/>
      <dgm:spPr/>
      <dgm:t>
        <a:bodyPr/>
        <a:lstStyle/>
        <a:p>
          <a:endParaRPr lang="en-CA">
            <a:solidFill>
              <a:schemeClr val="tx1"/>
            </a:solidFill>
          </a:endParaRPr>
        </a:p>
      </dgm:t>
    </dgm:pt>
    <dgm:pt modelId="{784EA286-27A7-46C3-BE6D-549FF2D0B3B3}" type="sibTrans" cxnId="{E4F71742-EBA7-4A2C-B68D-D830E0A8F675}">
      <dgm:prSet/>
      <dgm:spPr/>
      <dgm:t>
        <a:bodyPr/>
        <a:lstStyle/>
        <a:p>
          <a:endParaRPr lang="en-CA">
            <a:solidFill>
              <a:schemeClr val="tx1"/>
            </a:solidFill>
          </a:endParaRPr>
        </a:p>
      </dgm:t>
    </dgm:pt>
    <dgm:pt modelId="{D77BABE9-04B8-47A5-9D5B-8E444EA469B3}">
      <dgm:prSet phldrT="[Text]"/>
      <dgm:spPr/>
      <dgm:t>
        <a:bodyPr/>
        <a:lstStyle/>
        <a:p>
          <a:r>
            <a:rPr lang="en-CA" b="1" dirty="0" smtClean="0">
              <a:solidFill>
                <a:schemeClr val="tx1"/>
              </a:solidFill>
            </a:rPr>
            <a:t>Unfinished Library</a:t>
          </a:r>
          <a:endParaRPr lang="en-CA" b="1" dirty="0">
            <a:solidFill>
              <a:schemeClr val="tx1"/>
            </a:solidFill>
          </a:endParaRPr>
        </a:p>
      </dgm:t>
    </dgm:pt>
    <dgm:pt modelId="{F1C58FD1-F29D-4954-AC5D-A219D1058BDE}" type="parTrans" cxnId="{736C9A54-2548-416D-96C3-754D6FAFBEBD}">
      <dgm:prSet/>
      <dgm:spPr/>
      <dgm:t>
        <a:bodyPr/>
        <a:lstStyle/>
        <a:p>
          <a:endParaRPr lang="en-CA">
            <a:solidFill>
              <a:schemeClr val="tx1"/>
            </a:solidFill>
          </a:endParaRPr>
        </a:p>
      </dgm:t>
    </dgm:pt>
    <dgm:pt modelId="{72228C17-29C3-49E0-BD9F-BD92DBE2D29E}" type="sibTrans" cxnId="{736C9A54-2548-416D-96C3-754D6FAFBEBD}">
      <dgm:prSet/>
      <dgm:spPr/>
      <dgm:t>
        <a:bodyPr/>
        <a:lstStyle/>
        <a:p>
          <a:endParaRPr lang="en-CA">
            <a:solidFill>
              <a:schemeClr val="tx1"/>
            </a:solidFill>
          </a:endParaRPr>
        </a:p>
      </dgm:t>
    </dgm:pt>
    <dgm:pt modelId="{BAE4E35B-C604-4078-84F3-95566BDEFABD}">
      <dgm:prSet phldrT="[Text]"/>
      <dgm:spPr/>
      <dgm:t>
        <a:bodyPr/>
        <a:lstStyle/>
        <a:p>
          <a:r>
            <a:rPr lang="en-CA" b="1" dirty="0" smtClean="0">
              <a:solidFill>
                <a:schemeClr val="tx1"/>
              </a:solidFill>
            </a:rPr>
            <a:t>#3 Resource</a:t>
          </a:r>
          <a:endParaRPr lang="en-CA" b="1" dirty="0">
            <a:solidFill>
              <a:schemeClr val="tx1"/>
            </a:solidFill>
          </a:endParaRPr>
        </a:p>
      </dgm:t>
    </dgm:pt>
    <dgm:pt modelId="{B505CEAE-0F65-449A-A77A-35DD01C06E17}" type="parTrans" cxnId="{F62BA899-8D3C-474E-B128-08F7A7ABE121}">
      <dgm:prSet/>
      <dgm:spPr/>
      <dgm:t>
        <a:bodyPr/>
        <a:lstStyle/>
        <a:p>
          <a:endParaRPr lang="en-CA">
            <a:solidFill>
              <a:schemeClr val="tx1"/>
            </a:solidFill>
          </a:endParaRPr>
        </a:p>
      </dgm:t>
    </dgm:pt>
    <dgm:pt modelId="{E5F2FB89-4FBD-407E-961E-B3E765CBDEF4}" type="sibTrans" cxnId="{F62BA899-8D3C-474E-B128-08F7A7ABE121}">
      <dgm:prSet/>
      <dgm:spPr/>
      <dgm:t>
        <a:bodyPr/>
        <a:lstStyle/>
        <a:p>
          <a:endParaRPr lang="en-CA">
            <a:solidFill>
              <a:schemeClr val="tx1"/>
            </a:solidFill>
          </a:endParaRPr>
        </a:p>
      </dgm:t>
    </dgm:pt>
    <dgm:pt modelId="{0C92EA9A-58F5-4D5F-9027-07B3E5A9A5F6}">
      <dgm:prSet phldrT="[Text]"/>
      <dgm:spPr/>
      <dgm:t>
        <a:bodyPr/>
        <a:lstStyle/>
        <a:p>
          <a:r>
            <a:rPr lang="en-CA" b="1" dirty="0" smtClean="0">
              <a:solidFill>
                <a:schemeClr val="tx1"/>
              </a:solidFill>
            </a:rPr>
            <a:t>M&amp;R Teacher</a:t>
          </a:r>
          <a:endParaRPr lang="en-CA" b="1" dirty="0">
            <a:solidFill>
              <a:schemeClr val="tx1"/>
            </a:solidFill>
          </a:endParaRPr>
        </a:p>
      </dgm:t>
    </dgm:pt>
    <dgm:pt modelId="{1600550C-C13F-4AE2-A0FC-8A3B6CA2778B}" type="parTrans" cxnId="{A0C3657C-6099-47F5-B051-4628736F4192}">
      <dgm:prSet/>
      <dgm:spPr/>
      <dgm:t>
        <a:bodyPr/>
        <a:lstStyle/>
        <a:p>
          <a:endParaRPr lang="en-CA">
            <a:solidFill>
              <a:schemeClr val="tx1"/>
            </a:solidFill>
          </a:endParaRPr>
        </a:p>
      </dgm:t>
    </dgm:pt>
    <dgm:pt modelId="{DD1020F1-FBF3-4394-A65D-E4ED32E62B2E}" type="sibTrans" cxnId="{A0C3657C-6099-47F5-B051-4628736F4192}">
      <dgm:prSet/>
      <dgm:spPr/>
      <dgm:t>
        <a:bodyPr/>
        <a:lstStyle/>
        <a:p>
          <a:endParaRPr lang="en-CA">
            <a:solidFill>
              <a:schemeClr val="tx1"/>
            </a:solidFill>
          </a:endParaRPr>
        </a:p>
      </dgm:t>
    </dgm:pt>
    <dgm:pt modelId="{4EE86FB9-DD0C-4553-AC21-F39DE22DFA3E}">
      <dgm:prSet phldrT="[Text]"/>
      <dgm:spPr/>
      <dgm:t>
        <a:bodyPr/>
        <a:lstStyle/>
        <a:p>
          <a:r>
            <a:rPr lang="en-CA" b="1" dirty="0" smtClean="0">
              <a:solidFill>
                <a:schemeClr val="tx1"/>
              </a:solidFill>
            </a:rPr>
            <a:t>Art </a:t>
          </a:r>
          <a:endParaRPr lang="en-CA" b="1" dirty="0">
            <a:solidFill>
              <a:schemeClr val="tx1"/>
            </a:solidFill>
          </a:endParaRPr>
        </a:p>
      </dgm:t>
    </dgm:pt>
    <dgm:pt modelId="{27B7E022-AA88-425B-BF6D-304898C1FDD2}" type="parTrans" cxnId="{6B2B17A6-498C-44FC-9FB3-7B77C53F2F8E}">
      <dgm:prSet/>
      <dgm:spPr/>
      <dgm:t>
        <a:bodyPr/>
        <a:lstStyle/>
        <a:p>
          <a:endParaRPr lang="en-CA">
            <a:solidFill>
              <a:schemeClr val="tx1"/>
            </a:solidFill>
          </a:endParaRPr>
        </a:p>
      </dgm:t>
    </dgm:pt>
    <dgm:pt modelId="{A6E2F2DA-72C4-4D9B-B69E-42E49B8CA6D0}" type="sibTrans" cxnId="{6B2B17A6-498C-44FC-9FB3-7B77C53F2F8E}">
      <dgm:prSet/>
      <dgm:spPr/>
      <dgm:t>
        <a:bodyPr/>
        <a:lstStyle/>
        <a:p>
          <a:endParaRPr lang="en-CA">
            <a:solidFill>
              <a:schemeClr val="tx1"/>
            </a:solidFill>
          </a:endParaRPr>
        </a:p>
      </dgm:t>
    </dgm:pt>
    <dgm:pt modelId="{F7EDDDCC-C64E-44BA-8F12-F0A06564B871}">
      <dgm:prSet phldrT="[Text]"/>
      <dgm:spPr/>
      <dgm:t>
        <a:bodyPr/>
        <a:lstStyle/>
        <a:p>
          <a:r>
            <a:rPr lang="en-CA" b="1" dirty="0" smtClean="0">
              <a:solidFill>
                <a:schemeClr val="tx1"/>
              </a:solidFill>
            </a:rPr>
            <a:t>Art Supplies </a:t>
          </a:r>
          <a:endParaRPr lang="en-CA" b="1" dirty="0">
            <a:solidFill>
              <a:schemeClr val="tx1"/>
            </a:solidFill>
          </a:endParaRPr>
        </a:p>
      </dgm:t>
    </dgm:pt>
    <dgm:pt modelId="{91C7A10C-7933-48F3-88EC-95D01FC80557}" type="parTrans" cxnId="{61A6DC18-A87B-45F8-9D79-C9707C09C159}">
      <dgm:prSet/>
      <dgm:spPr/>
      <dgm:t>
        <a:bodyPr/>
        <a:lstStyle/>
        <a:p>
          <a:endParaRPr lang="en-CA">
            <a:solidFill>
              <a:schemeClr val="tx1"/>
            </a:solidFill>
          </a:endParaRPr>
        </a:p>
      </dgm:t>
    </dgm:pt>
    <dgm:pt modelId="{D4D8EADC-8BC7-4AAF-B0FD-850D74AF2B57}" type="sibTrans" cxnId="{61A6DC18-A87B-45F8-9D79-C9707C09C159}">
      <dgm:prSet/>
      <dgm:spPr/>
      <dgm:t>
        <a:bodyPr/>
        <a:lstStyle/>
        <a:p>
          <a:endParaRPr lang="en-CA">
            <a:solidFill>
              <a:schemeClr val="tx1"/>
            </a:solidFill>
          </a:endParaRPr>
        </a:p>
      </dgm:t>
    </dgm:pt>
    <dgm:pt modelId="{10CFEE2F-76E6-4827-9672-60B82842E4C0}">
      <dgm:prSet phldrT="[Text]"/>
      <dgm:spPr/>
      <dgm:t>
        <a:bodyPr/>
        <a:lstStyle/>
        <a:p>
          <a:r>
            <a:rPr lang="en-CA" b="1" dirty="0" smtClean="0">
              <a:solidFill>
                <a:schemeClr val="tx1"/>
              </a:solidFill>
            </a:rPr>
            <a:t>Speech Pathologist</a:t>
          </a:r>
          <a:endParaRPr lang="en-CA" b="1" dirty="0">
            <a:solidFill>
              <a:schemeClr val="tx1"/>
            </a:solidFill>
          </a:endParaRPr>
        </a:p>
      </dgm:t>
    </dgm:pt>
    <dgm:pt modelId="{A97FB0AB-5155-4FB3-BD30-A2FA6C78DA84}" type="parTrans" cxnId="{5F74AB3D-F315-4346-83B7-B828D7450036}">
      <dgm:prSet/>
      <dgm:spPr/>
      <dgm:t>
        <a:bodyPr/>
        <a:lstStyle/>
        <a:p>
          <a:endParaRPr lang="en-CA">
            <a:solidFill>
              <a:schemeClr val="tx1"/>
            </a:solidFill>
          </a:endParaRPr>
        </a:p>
      </dgm:t>
    </dgm:pt>
    <dgm:pt modelId="{14BDCE17-5713-4528-9C38-AE908D293ABC}" type="sibTrans" cxnId="{5F74AB3D-F315-4346-83B7-B828D7450036}">
      <dgm:prSet/>
      <dgm:spPr/>
      <dgm:t>
        <a:bodyPr/>
        <a:lstStyle/>
        <a:p>
          <a:endParaRPr lang="en-CA">
            <a:solidFill>
              <a:schemeClr val="tx1"/>
            </a:solidFill>
          </a:endParaRPr>
        </a:p>
      </dgm:t>
    </dgm:pt>
    <dgm:pt modelId="{07ED4100-31D2-4440-8431-FE4C5E5EAC40}">
      <dgm:prSet phldrT="[Text]"/>
      <dgm:spPr/>
      <dgm:t>
        <a:bodyPr/>
        <a:lstStyle/>
        <a:p>
          <a:r>
            <a:rPr lang="en-CA" b="1" dirty="0" smtClean="0">
              <a:solidFill>
                <a:schemeClr val="tx1"/>
              </a:solidFill>
            </a:rPr>
            <a:t>Temp Library</a:t>
          </a:r>
          <a:endParaRPr lang="en-CA" b="1" dirty="0">
            <a:solidFill>
              <a:schemeClr val="tx1"/>
            </a:solidFill>
          </a:endParaRPr>
        </a:p>
      </dgm:t>
    </dgm:pt>
    <dgm:pt modelId="{B44C9E7E-6F90-4772-A48D-869E973E198C}" type="parTrans" cxnId="{E41F3D33-768B-469B-8D4C-1288096A0AEB}">
      <dgm:prSet/>
      <dgm:spPr/>
      <dgm:t>
        <a:bodyPr/>
        <a:lstStyle/>
        <a:p>
          <a:endParaRPr lang="en-CA">
            <a:solidFill>
              <a:schemeClr val="tx1"/>
            </a:solidFill>
          </a:endParaRPr>
        </a:p>
      </dgm:t>
    </dgm:pt>
    <dgm:pt modelId="{67B450FD-9488-4815-8ABC-00A00D92853B}" type="sibTrans" cxnId="{E41F3D33-768B-469B-8D4C-1288096A0AEB}">
      <dgm:prSet/>
      <dgm:spPr/>
      <dgm:t>
        <a:bodyPr/>
        <a:lstStyle/>
        <a:p>
          <a:endParaRPr lang="en-CA">
            <a:solidFill>
              <a:schemeClr val="tx1"/>
            </a:solidFill>
          </a:endParaRPr>
        </a:p>
      </dgm:t>
    </dgm:pt>
    <dgm:pt modelId="{7EDE6345-894D-4740-97EA-B79642EED734}">
      <dgm:prSet phldrT="[Text]"/>
      <dgm:spPr/>
      <dgm:t>
        <a:bodyPr/>
        <a:lstStyle/>
        <a:p>
          <a:r>
            <a:rPr lang="en-CA" b="1" dirty="0" smtClean="0">
              <a:solidFill>
                <a:schemeClr val="tx1"/>
              </a:solidFill>
            </a:rPr>
            <a:t>Guidance</a:t>
          </a:r>
          <a:endParaRPr lang="en-CA" b="1" dirty="0">
            <a:solidFill>
              <a:schemeClr val="tx1"/>
            </a:solidFill>
          </a:endParaRPr>
        </a:p>
      </dgm:t>
    </dgm:pt>
    <dgm:pt modelId="{C79BF3EC-E1B6-4A12-BFF4-824F99D0F5BB}" type="sibTrans" cxnId="{0EB6427B-6679-4E1F-BAB1-5908EF1B8CF7}">
      <dgm:prSet/>
      <dgm:spPr/>
      <dgm:t>
        <a:bodyPr/>
        <a:lstStyle/>
        <a:p>
          <a:endParaRPr lang="en-CA">
            <a:solidFill>
              <a:schemeClr val="tx1"/>
            </a:solidFill>
          </a:endParaRPr>
        </a:p>
      </dgm:t>
    </dgm:pt>
    <dgm:pt modelId="{55B31925-D460-441C-BB70-F35A534A730E}" type="parTrans" cxnId="{0EB6427B-6679-4E1F-BAB1-5908EF1B8CF7}">
      <dgm:prSet/>
      <dgm:spPr/>
      <dgm:t>
        <a:bodyPr/>
        <a:lstStyle/>
        <a:p>
          <a:endParaRPr lang="en-CA">
            <a:solidFill>
              <a:schemeClr val="tx1"/>
            </a:solidFill>
          </a:endParaRPr>
        </a:p>
      </dgm:t>
    </dgm:pt>
    <dgm:pt modelId="{6C646BD8-7272-4D5E-99D2-9981094C2B65}">
      <dgm:prSet phldrT="[Text]"/>
      <dgm:spPr/>
      <dgm:t>
        <a:bodyPr/>
        <a:lstStyle/>
        <a:p>
          <a:r>
            <a:rPr lang="en-CA" b="1" dirty="0" smtClean="0">
              <a:solidFill>
                <a:schemeClr val="tx1"/>
              </a:solidFill>
            </a:rPr>
            <a:t>Home Ec</a:t>
          </a:r>
          <a:endParaRPr lang="en-CA" b="1" dirty="0">
            <a:solidFill>
              <a:schemeClr val="tx1"/>
            </a:solidFill>
          </a:endParaRPr>
        </a:p>
      </dgm:t>
    </dgm:pt>
    <dgm:pt modelId="{B8751986-616F-42D4-AFFE-B14DFBDE6A36}" type="parTrans" cxnId="{EBCDCB80-50A8-42B8-8C5E-F68F4B176078}">
      <dgm:prSet/>
      <dgm:spPr/>
    </dgm:pt>
    <dgm:pt modelId="{C6B19A4B-C57A-4570-85A3-D4E9157E3FAE}" type="sibTrans" cxnId="{EBCDCB80-50A8-42B8-8C5E-F68F4B176078}">
      <dgm:prSet/>
      <dgm:spPr/>
    </dgm:pt>
    <dgm:pt modelId="{36B90051-8427-4A78-B861-E95F66B46665}">
      <dgm:prSet phldrT="[Text]"/>
      <dgm:spPr/>
      <dgm:t>
        <a:bodyPr/>
        <a:lstStyle/>
        <a:p>
          <a:r>
            <a:rPr lang="en-CA" b="1" dirty="0" smtClean="0">
              <a:solidFill>
                <a:schemeClr val="tx1"/>
              </a:solidFill>
            </a:rPr>
            <a:t>Teacher Resource and supply area</a:t>
          </a:r>
          <a:endParaRPr lang="en-CA" b="1" dirty="0">
            <a:solidFill>
              <a:schemeClr val="tx1"/>
            </a:solidFill>
          </a:endParaRPr>
        </a:p>
      </dgm:t>
    </dgm:pt>
    <dgm:pt modelId="{3FB3587B-DCDD-49A4-9CEF-15BF8F1B2E30}" type="parTrans" cxnId="{3A539BAD-2FA9-492F-95D9-10501D6F417F}">
      <dgm:prSet/>
      <dgm:spPr/>
    </dgm:pt>
    <dgm:pt modelId="{42E1FC0A-FBC6-4318-9640-E5C1F74ED997}" type="sibTrans" cxnId="{3A539BAD-2FA9-492F-95D9-10501D6F417F}">
      <dgm:prSet/>
      <dgm:spPr/>
    </dgm:pt>
    <dgm:pt modelId="{9F33DC29-BF5F-49E3-8536-53E479A80B2B}" type="pres">
      <dgm:prSet presAssocID="{3343C1D8-097B-4B66-B681-79ED0291CFD9}" presName="theList" presStyleCnt="0">
        <dgm:presLayoutVars>
          <dgm:dir/>
          <dgm:animLvl val="lvl"/>
          <dgm:resizeHandles val="exact"/>
        </dgm:presLayoutVars>
      </dgm:prSet>
      <dgm:spPr/>
      <dgm:t>
        <a:bodyPr/>
        <a:lstStyle/>
        <a:p>
          <a:endParaRPr lang="en-US"/>
        </a:p>
      </dgm:t>
    </dgm:pt>
    <dgm:pt modelId="{96583B14-365B-4AF3-8376-2C482EBD8A86}" type="pres">
      <dgm:prSet presAssocID="{5F36634F-487C-4C72-89E8-CEFAD860D5CC}" presName="compNode" presStyleCnt="0"/>
      <dgm:spPr/>
    </dgm:pt>
    <dgm:pt modelId="{77AE8305-8887-4391-8948-027AD9A7DCC9}" type="pres">
      <dgm:prSet presAssocID="{5F36634F-487C-4C72-89E8-CEFAD860D5CC}" presName="aNode" presStyleLbl="bgShp" presStyleIdx="0" presStyleCnt="3"/>
      <dgm:spPr/>
      <dgm:t>
        <a:bodyPr/>
        <a:lstStyle/>
        <a:p>
          <a:endParaRPr lang="en-CA"/>
        </a:p>
      </dgm:t>
    </dgm:pt>
    <dgm:pt modelId="{02EC0039-E788-4344-9FF9-2ADD7DF91BDE}" type="pres">
      <dgm:prSet presAssocID="{5F36634F-487C-4C72-89E8-CEFAD860D5CC}" presName="textNode" presStyleLbl="bgShp" presStyleIdx="0" presStyleCnt="3"/>
      <dgm:spPr/>
      <dgm:t>
        <a:bodyPr/>
        <a:lstStyle/>
        <a:p>
          <a:endParaRPr lang="en-CA"/>
        </a:p>
      </dgm:t>
    </dgm:pt>
    <dgm:pt modelId="{6C1AA200-F477-467E-9D63-59F028856B67}" type="pres">
      <dgm:prSet presAssocID="{5F36634F-487C-4C72-89E8-CEFAD860D5CC}" presName="compChildNode" presStyleCnt="0"/>
      <dgm:spPr/>
    </dgm:pt>
    <dgm:pt modelId="{5D8A1140-635B-402A-BF6E-7C706722D36A}" type="pres">
      <dgm:prSet presAssocID="{5F36634F-487C-4C72-89E8-CEFAD860D5CC}" presName="theInnerList" presStyleCnt="0"/>
      <dgm:spPr/>
    </dgm:pt>
    <dgm:pt modelId="{5C343516-3A05-4A99-8B50-4D9189B2D998}" type="pres">
      <dgm:prSet presAssocID="{8E442E52-4FFB-4398-91FE-0448619A21A0}" presName="childNode" presStyleLbl="node1" presStyleIdx="0" presStyleCnt="11">
        <dgm:presLayoutVars>
          <dgm:bulletEnabled val="1"/>
        </dgm:presLayoutVars>
      </dgm:prSet>
      <dgm:spPr/>
      <dgm:t>
        <a:bodyPr/>
        <a:lstStyle/>
        <a:p>
          <a:endParaRPr lang="en-US"/>
        </a:p>
      </dgm:t>
    </dgm:pt>
    <dgm:pt modelId="{9C25DDE1-5637-4F6B-86F2-093290DBB8E4}" type="pres">
      <dgm:prSet presAssocID="{8E442E52-4FFB-4398-91FE-0448619A21A0}" presName="aSpace2" presStyleCnt="0"/>
      <dgm:spPr/>
    </dgm:pt>
    <dgm:pt modelId="{DD5BF5E4-C1E1-4851-94E2-5BC3D5FF38BD}" type="pres">
      <dgm:prSet presAssocID="{298E81DB-493C-4588-9E63-556C05014135}" presName="childNode" presStyleLbl="node1" presStyleIdx="1" presStyleCnt="11">
        <dgm:presLayoutVars>
          <dgm:bulletEnabled val="1"/>
        </dgm:presLayoutVars>
      </dgm:prSet>
      <dgm:spPr/>
      <dgm:t>
        <a:bodyPr/>
        <a:lstStyle/>
        <a:p>
          <a:endParaRPr lang="en-CA"/>
        </a:p>
      </dgm:t>
    </dgm:pt>
    <dgm:pt modelId="{2E96B9D5-7D2C-41ED-8D5A-02C23E695917}" type="pres">
      <dgm:prSet presAssocID="{298E81DB-493C-4588-9E63-556C05014135}" presName="aSpace2" presStyleCnt="0"/>
      <dgm:spPr/>
    </dgm:pt>
    <dgm:pt modelId="{3FAACECC-1999-4851-85E0-55DE91E8B199}" type="pres">
      <dgm:prSet presAssocID="{4EE86FB9-DD0C-4553-AC21-F39DE22DFA3E}" presName="childNode" presStyleLbl="node1" presStyleIdx="2" presStyleCnt="11">
        <dgm:presLayoutVars>
          <dgm:bulletEnabled val="1"/>
        </dgm:presLayoutVars>
      </dgm:prSet>
      <dgm:spPr/>
      <dgm:t>
        <a:bodyPr/>
        <a:lstStyle/>
        <a:p>
          <a:endParaRPr lang="en-US"/>
        </a:p>
      </dgm:t>
    </dgm:pt>
    <dgm:pt modelId="{3A53200A-399D-4CF5-B5FE-3F72F33E23C2}" type="pres">
      <dgm:prSet presAssocID="{4EE86FB9-DD0C-4553-AC21-F39DE22DFA3E}" presName="aSpace2" presStyleCnt="0"/>
      <dgm:spPr/>
    </dgm:pt>
    <dgm:pt modelId="{729CD762-FA92-471B-B4A2-79F0DEA84FD2}" type="pres">
      <dgm:prSet presAssocID="{F7EDDDCC-C64E-44BA-8F12-F0A06564B871}" presName="childNode" presStyleLbl="node1" presStyleIdx="3" presStyleCnt="11">
        <dgm:presLayoutVars>
          <dgm:bulletEnabled val="1"/>
        </dgm:presLayoutVars>
      </dgm:prSet>
      <dgm:spPr/>
      <dgm:t>
        <a:bodyPr/>
        <a:lstStyle/>
        <a:p>
          <a:endParaRPr lang="en-CA"/>
        </a:p>
      </dgm:t>
    </dgm:pt>
    <dgm:pt modelId="{69683DEE-612F-46C7-89A0-BF2DD00B6C1C}" type="pres">
      <dgm:prSet presAssocID="{F7EDDDCC-C64E-44BA-8F12-F0A06564B871}" presName="aSpace2" presStyleCnt="0"/>
      <dgm:spPr/>
    </dgm:pt>
    <dgm:pt modelId="{EB1BDF6C-B119-45FE-B612-54A37E8C49DE}" type="pres">
      <dgm:prSet presAssocID="{6C646BD8-7272-4D5E-99D2-9981094C2B65}" presName="childNode" presStyleLbl="node1" presStyleIdx="4" presStyleCnt="11">
        <dgm:presLayoutVars>
          <dgm:bulletEnabled val="1"/>
        </dgm:presLayoutVars>
      </dgm:prSet>
      <dgm:spPr/>
      <dgm:t>
        <a:bodyPr/>
        <a:lstStyle/>
        <a:p>
          <a:endParaRPr lang="en-US"/>
        </a:p>
      </dgm:t>
    </dgm:pt>
    <dgm:pt modelId="{BC53110F-8FAE-4288-8A50-F6DADC6C6081}" type="pres">
      <dgm:prSet presAssocID="{5F36634F-487C-4C72-89E8-CEFAD860D5CC}" presName="aSpace" presStyleCnt="0"/>
      <dgm:spPr/>
    </dgm:pt>
    <dgm:pt modelId="{9B163F66-62E7-499E-863C-7DD462C60BA0}" type="pres">
      <dgm:prSet presAssocID="{83CAE720-39B0-4D30-8DAC-A3D4C299D7D1}" presName="compNode" presStyleCnt="0"/>
      <dgm:spPr/>
    </dgm:pt>
    <dgm:pt modelId="{7F3A47A0-31D0-48DB-933B-C590F3F1D84A}" type="pres">
      <dgm:prSet presAssocID="{83CAE720-39B0-4D30-8DAC-A3D4C299D7D1}" presName="aNode" presStyleLbl="bgShp" presStyleIdx="1" presStyleCnt="3"/>
      <dgm:spPr/>
      <dgm:t>
        <a:bodyPr/>
        <a:lstStyle/>
        <a:p>
          <a:endParaRPr lang="en-US"/>
        </a:p>
      </dgm:t>
    </dgm:pt>
    <dgm:pt modelId="{134062D9-DA4A-4429-A199-68F99B06A819}" type="pres">
      <dgm:prSet presAssocID="{83CAE720-39B0-4D30-8DAC-A3D4C299D7D1}" presName="textNode" presStyleLbl="bgShp" presStyleIdx="1" presStyleCnt="3"/>
      <dgm:spPr/>
      <dgm:t>
        <a:bodyPr/>
        <a:lstStyle/>
        <a:p>
          <a:endParaRPr lang="en-US"/>
        </a:p>
      </dgm:t>
    </dgm:pt>
    <dgm:pt modelId="{F1446946-FEC0-48CB-A8AD-5DD6CA1D2F48}" type="pres">
      <dgm:prSet presAssocID="{83CAE720-39B0-4D30-8DAC-A3D4C299D7D1}" presName="compChildNode" presStyleCnt="0"/>
      <dgm:spPr/>
    </dgm:pt>
    <dgm:pt modelId="{955B9B3B-80F9-499A-B2E6-3C8AA840437B}" type="pres">
      <dgm:prSet presAssocID="{83CAE720-39B0-4D30-8DAC-A3D4C299D7D1}" presName="theInnerList" presStyleCnt="0"/>
      <dgm:spPr/>
    </dgm:pt>
    <dgm:pt modelId="{141FF247-329A-4AC6-9285-0376460827DE}" type="pres">
      <dgm:prSet presAssocID="{D77BABE9-04B8-47A5-9D5B-8E444EA469B3}" presName="childNode" presStyleLbl="node1" presStyleIdx="5" presStyleCnt="11">
        <dgm:presLayoutVars>
          <dgm:bulletEnabled val="1"/>
        </dgm:presLayoutVars>
      </dgm:prSet>
      <dgm:spPr/>
      <dgm:t>
        <a:bodyPr/>
        <a:lstStyle/>
        <a:p>
          <a:endParaRPr lang="en-US"/>
        </a:p>
      </dgm:t>
    </dgm:pt>
    <dgm:pt modelId="{EB63B4F3-710B-42D6-B800-E9EEFE596C9A}" type="pres">
      <dgm:prSet presAssocID="{D77BABE9-04B8-47A5-9D5B-8E444EA469B3}" presName="aSpace2" presStyleCnt="0"/>
      <dgm:spPr/>
    </dgm:pt>
    <dgm:pt modelId="{FBCC1CFF-E507-422E-988A-FAAC1B66A2CF}" type="pres">
      <dgm:prSet presAssocID="{36B90051-8427-4A78-B861-E95F66B46665}" presName="childNode" presStyleLbl="node1" presStyleIdx="6" presStyleCnt="11">
        <dgm:presLayoutVars>
          <dgm:bulletEnabled val="1"/>
        </dgm:presLayoutVars>
      </dgm:prSet>
      <dgm:spPr/>
      <dgm:t>
        <a:bodyPr/>
        <a:lstStyle/>
        <a:p>
          <a:endParaRPr lang="en-CA"/>
        </a:p>
      </dgm:t>
    </dgm:pt>
    <dgm:pt modelId="{EB01B28F-E47A-4627-8E38-3FD382FEA436}" type="pres">
      <dgm:prSet presAssocID="{83CAE720-39B0-4D30-8DAC-A3D4C299D7D1}" presName="aSpace" presStyleCnt="0"/>
      <dgm:spPr/>
    </dgm:pt>
    <dgm:pt modelId="{12E638E4-203C-4F11-BB1F-5BACEDDC2EC6}" type="pres">
      <dgm:prSet presAssocID="{BAE4E35B-C604-4078-84F3-95566BDEFABD}" presName="compNode" presStyleCnt="0"/>
      <dgm:spPr/>
    </dgm:pt>
    <dgm:pt modelId="{50C8AEAB-6AF4-48D1-B424-75A9CEE78D0A}" type="pres">
      <dgm:prSet presAssocID="{BAE4E35B-C604-4078-84F3-95566BDEFABD}" presName="aNode" presStyleLbl="bgShp" presStyleIdx="2" presStyleCnt="3"/>
      <dgm:spPr/>
      <dgm:t>
        <a:bodyPr/>
        <a:lstStyle/>
        <a:p>
          <a:endParaRPr lang="en-CA"/>
        </a:p>
      </dgm:t>
    </dgm:pt>
    <dgm:pt modelId="{FACE126B-8608-49D7-BE66-FC44F2A87274}" type="pres">
      <dgm:prSet presAssocID="{BAE4E35B-C604-4078-84F3-95566BDEFABD}" presName="textNode" presStyleLbl="bgShp" presStyleIdx="2" presStyleCnt="3"/>
      <dgm:spPr/>
      <dgm:t>
        <a:bodyPr/>
        <a:lstStyle/>
        <a:p>
          <a:endParaRPr lang="en-CA"/>
        </a:p>
      </dgm:t>
    </dgm:pt>
    <dgm:pt modelId="{8C5F8AF8-7A47-43B2-835A-37226DB1A9B0}" type="pres">
      <dgm:prSet presAssocID="{BAE4E35B-C604-4078-84F3-95566BDEFABD}" presName="compChildNode" presStyleCnt="0"/>
      <dgm:spPr/>
    </dgm:pt>
    <dgm:pt modelId="{477BEDCA-5C4C-4372-8DE5-8915503FCDF8}" type="pres">
      <dgm:prSet presAssocID="{BAE4E35B-C604-4078-84F3-95566BDEFABD}" presName="theInnerList" presStyleCnt="0"/>
      <dgm:spPr/>
    </dgm:pt>
    <dgm:pt modelId="{08728B1F-0AB5-409A-994A-C4FE2A79A5C6}" type="pres">
      <dgm:prSet presAssocID="{7EDE6345-894D-4740-97EA-B79642EED734}" presName="childNode" presStyleLbl="node1" presStyleIdx="7" presStyleCnt="11">
        <dgm:presLayoutVars>
          <dgm:bulletEnabled val="1"/>
        </dgm:presLayoutVars>
      </dgm:prSet>
      <dgm:spPr/>
      <dgm:t>
        <a:bodyPr/>
        <a:lstStyle/>
        <a:p>
          <a:endParaRPr lang="en-CA"/>
        </a:p>
      </dgm:t>
    </dgm:pt>
    <dgm:pt modelId="{C98869CF-F14E-420E-BF9C-4C03B33C81A3}" type="pres">
      <dgm:prSet presAssocID="{7EDE6345-894D-4740-97EA-B79642EED734}" presName="aSpace2" presStyleCnt="0"/>
      <dgm:spPr/>
    </dgm:pt>
    <dgm:pt modelId="{EB6CAD21-A688-4AD5-8783-E7B8665C76C8}" type="pres">
      <dgm:prSet presAssocID="{0C92EA9A-58F5-4D5F-9027-07B3E5A9A5F6}" presName="childNode" presStyleLbl="node1" presStyleIdx="8" presStyleCnt="11">
        <dgm:presLayoutVars>
          <dgm:bulletEnabled val="1"/>
        </dgm:presLayoutVars>
      </dgm:prSet>
      <dgm:spPr/>
      <dgm:t>
        <a:bodyPr/>
        <a:lstStyle/>
        <a:p>
          <a:endParaRPr lang="en-CA"/>
        </a:p>
      </dgm:t>
    </dgm:pt>
    <dgm:pt modelId="{4C602FAE-942D-4666-8B6E-425E94CA3887}" type="pres">
      <dgm:prSet presAssocID="{0C92EA9A-58F5-4D5F-9027-07B3E5A9A5F6}" presName="aSpace2" presStyleCnt="0"/>
      <dgm:spPr/>
    </dgm:pt>
    <dgm:pt modelId="{A22188C9-C599-47DF-AB27-44A856396FFF}" type="pres">
      <dgm:prSet presAssocID="{10CFEE2F-76E6-4827-9672-60B82842E4C0}" presName="childNode" presStyleLbl="node1" presStyleIdx="9" presStyleCnt="11">
        <dgm:presLayoutVars>
          <dgm:bulletEnabled val="1"/>
        </dgm:presLayoutVars>
      </dgm:prSet>
      <dgm:spPr/>
      <dgm:t>
        <a:bodyPr/>
        <a:lstStyle/>
        <a:p>
          <a:endParaRPr lang="en-US"/>
        </a:p>
      </dgm:t>
    </dgm:pt>
    <dgm:pt modelId="{6B0A7CB4-7919-4865-86F7-49E1BF39662E}" type="pres">
      <dgm:prSet presAssocID="{10CFEE2F-76E6-4827-9672-60B82842E4C0}" presName="aSpace2" presStyleCnt="0"/>
      <dgm:spPr/>
    </dgm:pt>
    <dgm:pt modelId="{D975EC0F-5FD0-47C0-9444-FECA41BEB029}" type="pres">
      <dgm:prSet presAssocID="{07ED4100-31D2-4440-8431-FE4C5E5EAC40}" presName="childNode" presStyleLbl="node1" presStyleIdx="10" presStyleCnt="11">
        <dgm:presLayoutVars>
          <dgm:bulletEnabled val="1"/>
        </dgm:presLayoutVars>
      </dgm:prSet>
      <dgm:spPr/>
      <dgm:t>
        <a:bodyPr/>
        <a:lstStyle/>
        <a:p>
          <a:endParaRPr lang="en-CA"/>
        </a:p>
      </dgm:t>
    </dgm:pt>
  </dgm:ptLst>
  <dgm:cxnLst>
    <dgm:cxn modelId="{AB6D2942-8C9F-4F1C-A553-C223575AA056}" type="presOf" srcId="{BAE4E35B-C604-4078-84F3-95566BDEFABD}" destId="{50C8AEAB-6AF4-48D1-B424-75A9CEE78D0A}" srcOrd="0" destOrd="0" presId="urn:microsoft.com/office/officeart/2005/8/layout/lProcess2"/>
    <dgm:cxn modelId="{FEA3C8C5-C409-479A-B367-F97EF2D608CF}" srcId="{5F36634F-487C-4C72-89E8-CEFAD860D5CC}" destId="{298E81DB-493C-4588-9E63-556C05014135}" srcOrd="1" destOrd="0" parTransId="{C988AB75-C39A-4027-A328-FE1ABE51A416}" sibTransId="{D342E878-DDE9-43AE-A4B7-E61BD3790619}"/>
    <dgm:cxn modelId="{736C9A54-2548-416D-96C3-754D6FAFBEBD}" srcId="{83CAE720-39B0-4D30-8DAC-A3D4C299D7D1}" destId="{D77BABE9-04B8-47A5-9D5B-8E444EA469B3}" srcOrd="0" destOrd="0" parTransId="{F1C58FD1-F29D-4954-AC5D-A219D1058BDE}" sibTransId="{72228C17-29C3-49E0-BD9F-BD92DBE2D29E}"/>
    <dgm:cxn modelId="{E5D19201-DACB-4944-B227-D2200E6F3402}" type="presOf" srcId="{83CAE720-39B0-4D30-8DAC-A3D4C299D7D1}" destId="{7F3A47A0-31D0-48DB-933B-C590F3F1D84A}" srcOrd="0" destOrd="0" presId="urn:microsoft.com/office/officeart/2005/8/layout/lProcess2"/>
    <dgm:cxn modelId="{5F74AB3D-F315-4346-83B7-B828D7450036}" srcId="{BAE4E35B-C604-4078-84F3-95566BDEFABD}" destId="{10CFEE2F-76E6-4827-9672-60B82842E4C0}" srcOrd="2" destOrd="0" parTransId="{A97FB0AB-5155-4FB3-BD30-A2FA6C78DA84}" sibTransId="{14BDCE17-5713-4528-9C38-AE908D293ABC}"/>
    <dgm:cxn modelId="{EBCDCB80-50A8-42B8-8C5E-F68F4B176078}" srcId="{5F36634F-487C-4C72-89E8-CEFAD860D5CC}" destId="{6C646BD8-7272-4D5E-99D2-9981094C2B65}" srcOrd="4" destOrd="0" parTransId="{B8751986-616F-42D4-AFFE-B14DFBDE6A36}" sibTransId="{C6B19A4B-C57A-4570-85A3-D4E9157E3FAE}"/>
    <dgm:cxn modelId="{61A6DC18-A87B-45F8-9D79-C9707C09C159}" srcId="{5F36634F-487C-4C72-89E8-CEFAD860D5CC}" destId="{F7EDDDCC-C64E-44BA-8F12-F0A06564B871}" srcOrd="3" destOrd="0" parTransId="{91C7A10C-7933-48F3-88EC-95D01FC80557}" sibTransId="{D4D8EADC-8BC7-4AAF-B0FD-850D74AF2B57}"/>
    <dgm:cxn modelId="{F4A0D674-7C15-4DF3-8508-419919B4FCDB}" type="presOf" srcId="{0C92EA9A-58F5-4D5F-9027-07B3E5A9A5F6}" destId="{EB6CAD21-A688-4AD5-8783-E7B8665C76C8}" srcOrd="0" destOrd="0" presId="urn:microsoft.com/office/officeart/2005/8/layout/lProcess2"/>
    <dgm:cxn modelId="{01F945B9-47CE-4A0C-AB1F-4A42DACB988B}" type="presOf" srcId="{F7EDDDCC-C64E-44BA-8F12-F0A06564B871}" destId="{729CD762-FA92-471B-B4A2-79F0DEA84FD2}" srcOrd="0" destOrd="0" presId="urn:microsoft.com/office/officeart/2005/8/layout/lProcess2"/>
    <dgm:cxn modelId="{E41F3D33-768B-469B-8D4C-1288096A0AEB}" srcId="{BAE4E35B-C604-4078-84F3-95566BDEFABD}" destId="{07ED4100-31D2-4440-8431-FE4C5E5EAC40}" srcOrd="3" destOrd="0" parTransId="{B44C9E7E-6F90-4772-A48D-869E973E198C}" sibTransId="{67B450FD-9488-4815-8ABC-00A00D92853B}"/>
    <dgm:cxn modelId="{6D363BD9-A293-433E-95CE-826DAD6B61C7}" type="presOf" srcId="{5F36634F-487C-4C72-89E8-CEFAD860D5CC}" destId="{02EC0039-E788-4344-9FF9-2ADD7DF91BDE}" srcOrd="1" destOrd="0" presId="urn:microsoft.com/office/officeart/2005/8/layout/lProcess2"/>
    <dgm:cxn modelId="{0EB6427B-6679-4E1F-BAB1-5908EF1B8CF7}" srcId="{BAE4E35B-C604-4078-84F3-95566BDEFABD}" destId="{7EDE6345-894D-4740-97EA-B79642EED734}" srcOrd="0" destOrd="0" parTransId="{55B31925-D460-441C-BB70-F35A534A730E}" sibTransId="{C79BF3EC-E1B6-4A12-BFF4-824F99D0F5BB}"/>
    <dgm:cxn modelId="{D4E3798E-2863-4F24-9711-B08F2280E54A}" type="presOf" srcId="{D77BABE9-04B8-47A5-9D5B-8E444EA469B3}" destId="{141FF247-329A-4AC6-9285-0376460827DE}" srcOrd="0" destOrd="0" presId="urn:microsoft.com/office/officeart/2005/8/layout/lProcess2"/>
    <dgm:cxn modelId="{6EC00C76-E979-4A1C-A6F1-584629E938DC}" type="presOf" srcId="{3343C1D8-097B-4B66-B681-79ED0291CFD9}" destId="{9F33DC29-BF5F-49E3-8536-53E479A80B2B}" srcOrd="0" destOrd="0" presId="urn:microsoft.com/office/officeart/2005/8/layout/lProcess2"/>
    <dgm:cxn modelId="{A0C3657C-6099-47F5-B051-4628736F4192}" srcId="{BAE4E35B-C604-4078-84F3-95566BDEFABD}" destId="{0C92EA9A-58F5-4D5F-9027-07B3E5A9A5F6}" srcOrd="1" destOrd="0" parTransId="{1600550C-C13F-4AE2-A0FC-8A3B6CA2778B}" sibTransId="{DD1020F1-FBF3-4394-A65D-E4ED32E62B2E}"/>
    <dgm:cxn modelId="{F62BA899-8D3C-474E-B128-08F7A7ABE121}" srcId="{3343C1D8-097B-4B66-B681-79ED0291CFD9}" destId="{BAE4E35B-C604-4078-84F3-95566BDEFABD}" srcOrd="2" destOrd="0" parTransId="{B505CEAE-0F65-449A-A77A-35DD01C06E17}" sibTransId="{E5F2FB89-4FBD-407E-961E-B3E765CBDEF4}"/>
    <dgm:cxn modelId="{E4F71742-EBA7-4A2C-B68D-D830E0A8F675}" srcId="{3343C1D8-097B-4B66-B681-79ED0291CFD9}" destId="{83CAE720-39B0-4D30-8DAC-A3D4C299D7D1}" srcOrd="1" destOrd="0" parTransId="{04FD899C-ADF0-45D2-B84A-E0F24C8AADD1}" sibTransId="{784EA286-27A7-46C3-BE6D-549FF2D0B3B3}"/>
    <dgm:cxn modelId="{C9406F0D-B087-4400-83D2-2A87ED53132D}" type="presOf" srcId="{BAE4E35B-C604-4078-84F3-95566BDEFABD}" destId="{FACE126B-8608-49D7-BE66-FC44F2A87274}" srcOrd="1" destOrd="0" presId="urn:microsoft.com/office/officeart/2005/8/layout/lProcess2"/>
    <dgm:cxn modelId="{A6C8104C-331F-41D5-8890-900F2C8C5A39}" type="presOf" srcId="{07ED4100-31D2-4440-8431-FE4C5E5EAC40}" destId="{D975EC0F-5FD0-47C0-9444-FECA41BEB029}" srcOrd="0" destOrd="0" presId="urn:microsoft.com/office/officeart/2005/8/layout/lProcess2"/>
    <dgm:cxn modelId="{6B2B17A6-498C-44FC-9FB3-7B77C53F2F8E}" srcId="{5F36634F-487C-4C72-89E8-CEFAD860D5CC}" destId="{4EE86FB9-DD0C-4553-AC21-F39DE22DFA3E}" srcOrd="2" destOrd="0" parTransId="{27B7E022-AA88-425B-BF6D-304898C1FDD2}" sibTransId="{A6E2F2DA-72C4-4D9B-B69E-42E49B8CA6D0}"/>
    <dgm:cxn modelId="{74CB3236-7CBC-4400-B0F9-170D3D04365C}" type="presOf" srcId="{298E81DB-493C-4588-9E63-556C05014135}" destId="{DD5BF5E4-C1E1-4851-94E2-5BC3D5FF38BD}" srcOrd="0" destOrd="0" presId="urn:microsoft.com/office/officeart/2005/8/layout/lProcess2"/>
    <dgm:cxn modelId="{261BC7BB-B117-4EC1-B541-EBB75CBAE0AC}" srcId="{5F36634F-487C-4C72-89E8-CEFAD860D5CC}" destId="{8E442E52-4FFB-4398-91FE-0448619A21A0}" srcOrd="0" destOrd="0" parTransId="{67BBDAFB-D917-4D84-AFB2-76740ECAB33A}" sibTransId="{E1637147-F3D5-43AE-8C07-7C242B876184}"/>
    <dgm:cxn modelId="{246FEB42-4F01-4224-8C9F-6D486EE6C23D}" type="presOf" srcId="{36B90051-8427-4A78-B861-E95F66B46665}" destId="{FBCC1CFF-E507-422E-988A-FAAC1B66A2CF}" srcOrd="0" destOrd="0" presId="urn:microsoft.com/office/officeart/2005/8/layout/lProcess2"/>
    <dgm:cxn modelId="{D046FC12-4265-4700-BF43-752F568E322B}" type="presOf" srcId="{10CFEE2F-76E6-4827-9672-60B82842E4C0}" destId="{A22188C9-C599-47DF-AB27-44A856396FFF}" srcOrd="0" destOrd="0" presId="urn:microsoft.com/office/officeart/2005/8/layout/lProcess2"/>
    <dgm:cxn modelId="{3A539BAD-2FA9-492F-95D9-10501D6F417F}" srcId="{83CAE720-39B0-4D30-8DAC-A3D4C299D7D1}" destId="{36B90051-8427-4A78-B861-E95F66B46665}" srcOrd="1" destOrd="0" parTransId="{3FB3587B-DCDD-49A4-9CEF-15BF8F1B2E30}" sibTransId="{42E1FC0A-FBC6-4318-9640-E5C1F74ED997}"/>
    <dgm:cxn modelId="{8F7E05B6-9378-42F5-9819-CBC70DE5B2DF}" srcId="{3343C1D8-097B-4B66-B681-79ED0291CFD9}" destId="{5F36634F-487C-4C72-89E8-CEFAD860D5CC}" srcOrd="0" destOrd="0" parTransId="{7FF967D3-2FAE-42D8-A058-0A8E71545311}" sibTransId="{A827A7F4-F091-47D8-888B-0D1DAF7BA64C}"/>
    <dgm:cxn modelId="{C53C2B4A-9EC5-4F9D-B1A3-00C956C9DB13}" type="presOf" srcId="{7EDE6345-894D-4740-97EA-B79642EED734}" destId="{08728B1F-0AB5-409A-994A-C4FE2A79A5C6}" srcOrd="0" destOrd="0" presId="urn:microsoft.com/office/officeart/2005/8/layout/lProcess2"/>
    <dgm:cxn modelId="{5342C94D-0F48-4696-803C-1829CECC2346}" type="presOf" srcId="{83CAE720-39B0-4D30-8DAC-A3D4C299D7D1}" destId="{134062D9-DA4A-4429-A199-68F99B06A819}" srcOrd="1" destOrd="0" presId="urn:microsoft.com/office/officeart/2005/8/layout/lProcess2"/>
    <dgm:cxn modelId="{13C7FB54-E982-44EE-9FEA-12317AB7F77A}" type="presOf" srcId="{4EE86FB9-DD0C-4553-AC21-F39DE22DFA3E}" destId="{3FAACECC-1999-4851-85E0-55DE91E8B199}" srcOrd="0" destOrd="0" presId="urn:microsoft.com/office/officeart/2005/8/layout/lProcess2"/>
    <dgm:cxn modelId="{9969223C-CC46-48E0-B42F-EECDC6CA5D02}" type="presOf" srcId="{8E442E52-4FFB-4398-91FE-0448619A21A0}" destId="{5C343516-3A05-4A99-8B50-4D9189B2D998}" srcOrd="0" destOrd="0" presId="urn:microsoft.com/office/officeart/2005/8/layout/lProcess2"/>
    <dgm:cxn modelId="{FE03EEAE-C95C-45A2-8CEA-F010F8A107C2}" type="presOf" srcId="{5F36634F-487C-4C72-89E8-CEFAD860D5CC}" destId="{77AE8305-8887-4391-8948-027AD9A7DCC9}" srcOrd="0" destOrd="0" presId="urn:microsoft.com/office/officeart/2005/8/layout/lProcess2"/>
    <dgm:cxn modelId="{D725FCB3-43B0-4CD8-8D25-074297B2DD4A}" type="presOf" srcId="{6C646BD8-7272-4D5E-99D2-9981094C2B65}" destId="{EB1BDF6C-B119-45FE-B612-54A37E8C49DE}" srcOrd="0" destOrd="0" presId="urn:microsoft.com/office/officeart/2005/8/layout/lProcess2"/>
    <dgm:cxn modelId="{17A1F95B-3B6D-438C-8453-9156B5F20BE2}" type="presParOf" srcId="{9F33DC29-BF5F-49E3-8536-53E479A80B2B}" destId="{96583B14-365B-4AF3-8376-2C482EBD8A86}" srcOrd="0" destOrd="0" presId="urn:microsoft.com/office/officeart/2005/8/layout/lProcess2"/>
    <dgm:cxn modelId="{6DC651E8-5089-4152-87A8-DD04D04C23E2}" type="presParOf" srcId="{96583B14-365B-4AF3-8376-2C482EBD8A86}" destId="{77AE8305-8887-4391-8948-027AD9A7DCC9}" srcOrd="0" destOrd="0" presId="urn:microsoft.com/office/officeart/2005/8/layout/lProcess2"/>
    <dgm:cxn modelId="{10DF1F62-5F94-41A0-87BB-D00C322F96F7}" type="presParOf" srcId="{96583B14-365B-4AF3-8376-2C482EBD8A86}" destId="{02EC0039-E788-4344-9FF9-2ADD7DF91BDE}" srcOrd="1" destOrd="0" presId="urn:microsoft.com/office/officeart/2005/8/layout/lProcess2"/>
    <dgm:cxn modelId="{DCD147BD-DFE2-4B20-980C-D6F55018E944}" type="presParOf" srcId="{96583B14-365B-4AF3-8376-2C482EBD8A86}" destId="{6C1AA200-F477-467E-9D63-59F028856B67}" srcOrd="2" destOrd="0" presId="urn:microsoft.com/office/officeart/2005/8/layout/lProcess2"/>
    <dgm:cxn modelId="{E3D05961-B91A-4C68-9E07-FFD29568F122}" type="presParOf" srcId="{6C1AA200-F477-467E-9D63-59F028856B67}" destId="{5D8A1140-635B-402A-BF6E-7C706722D36A}" srcOrd="0" destOrd="0" presId="urn:microsoft.com/office/officeart/2005/8/layout/lProcess2"/>
    <dgm:cxn modelId="{FF20DE8A-20FE-48A0-8D89-C8224041D206}" type="presParOf" srcId="{5D8A1140-635B-402A-BF6E-7C706722D36A}" destId="{5C343516-3A05-4A99-8B50-4D9189B2D998}" srcOrd="0" destOrd="0" presId="urn:microsoft.com/office/officeart/2005/8/layout/lProcess2"/>
    <dgm:cxn modelId="{06FBAB12-F5DB-4AEF-B6B6-D9F1F57332EF}" type="presParOf" srcId="{5D8A1140-635B-402A-BF6E-7C706722D36A}" destId="{9C25DDE1-5637-4F6B-86F2-093290DBB8E4}" srcOrd="1" destOrd="0" presId="urn:microsoft.com/office/officeart/2005/8/layout/lProcess2"/>
    <dgm:cxn modelId="{27BCBDD0-69C3-457D-A14B-C4DFB24F7852}" type="presParOf" srcId="{5D8A1140-635B-402A-BF6E-7C706722D36A}" destId="{DD5BF5E4-C1E1-4851-94E2-5BC3D5FF38BD}" srcOrd="2" destOrd="0" presId="urn:microsoft.com/office/officeart/2005/8/layout/lProcess2"/>
    <dgm:cxn modelId="{81A16361-5C19-4B4C-A521-05B5A54DE7F0}" type="presParOf" srcId="{5D8A1140-635B-402A-BF6E-7C706722D36A}" destId="{2E96B9D5-7D2C-41ED-8D5A-02C23E695917}" srcOrd="3" destOrd="0" presId="urn:microsoft.com/office/officeart/2005/8/layout/lProcess2"/>
    <dgm:cxn modelId="{89B6C922-82EE-4D20-BEE9-49787322E4C6}" type="presParOf" srcId="{5D8A1140-635B-402A-BF6E-7C706722D36A}" destId="{3FAACECC-1999-4851-85E0-55DE91E8B199}" srcOrd="4" destOrd="0" presId="urn:microsoft.com/office/officeart/2005/8/layout/lProcess2"/>
    <dgm:cxn modelId="{EFCF2DA6-FA4B-4E28-8B9C-41F2B263360F}" type="presParOf" srcId="{5D8A1140-635B-402A-BF6E-7C706722D36A}" destId="{3A53200A-399D-4CF5-B5FE-3F72F33E23C2}" srcOrd="5" destOrd="0" presId="urn:microsoft.com/office/officeart/2005/8/layout/lProcess2"/>
    <dgm:cxn modelId="{1991345D-2EAE-41DD-8C53-25D3EABE2D92}" type="presParOf" srcId="{5D8A1140-635B-402A-BF6E-7C706722D36A}" destId="{729CD762-FA92-471B-B4A2-79F0DEA84FD2}" srcOrd="6" destOrd="0" presId="urn:microsoft.com/office/officeart/2005/8/layout/lProcess2"/>
    <dgm:cxn modelId="{BCA3E6D5-684E-4A56-803B-F311BE20466B}" type="presParOf" srcId="{5D8A1140-635B-402A-BF6E-7C706722D36A}" destId="{69683DEE-612F-46C7-89A0-BF2DD00B6C1C}" srcOrd="7" destOrd="0" presId="urn:microsoft.com/office/officeart/2005/8/layout/lProcess2"/>
    <dgm:cxn modelId="{018E4FC2-F7A9-4D36-B0E1-518117D71202}" type="presParOf" srcId="{5D8A1140-635B-402A-BF6E-7C706722D36A}" destId="{EB1BDF6C-B119-45FE-B612-54A37E8C49DE}" srcOrd="8" destOrd="0" presId="urn:microsoft.com/office/officeart/2005/8/layout/lProcess2"/>
    <dgm:cxn modelId="{D5A0E2B5-A21B-4296-BC08-CA0D81E60DAB}" type="presParOf" srcId="{9F33DC29-BF5F-49E3-8536-53E479A80B2B}" destId="{BC53110F-8FAE-4288-8A50-F6DADC6C6081}" srcOrd="1" destOrd="0" presId="urn:microsoft.com/office/officeart/2005/8/layout/lProcess2"/>
    <dgm:cxn modelId="{BB52BBCC-EC1B-47CF-A0A4-46713A6B25AF}" type="presParOf" srcId="{9F33DC29-BF5F-49E3-8536-53E479A80B2B}" destId="{9B163F66-62E7-499E-863C-7DD462C60BA0}" srcOrd="2" destOrd="0" presId="urn:microsoft.com/office/officeart/2005/8/layout/lProcess2"/>
    <dgm:cxn modelId="{63E8A517-97C4-4DB1-8B97-54E5AF5F3FB9}" type="presParOf" srcId="{9B163F66-62E7-499E-863C-7DD462C60BA0}" destId="{7F3A47A0-31D0-48DB-933B-C590F3F1D84A}" srcOrd="0" destOrd="0" presId="urn:microsoft.com/office/officeart/2005/8/layout/lProcess2"/>
    <dgm:cxn modelId="{89111DC7-C5E2-495C-954A-FFBEDE2AC70E}" type="presParOf" srcId="{9B163F66-62E7-499E-863C-7DD462C60BA0}" destId="{134062D9-DA4A-4429-A199-68F99B06A819}" srcOrd="1" destOrd="0" presId="urn:microsoft.com/office/officeart/2005/8/layout/lProcess2"/>
    <dgm:cxn modelId="{D73D2F35-E5B0-4C4B-BC81-6778B36DAB6D}" type="presParOf" srcId="{9B163F66-62E7-499E-863C-7DD462C60BA0}" destId="{F1446946-FEC0-48CB-A8AD-5DD6CA1D2F48}" srcOrd="2" destOrd="0" presId="urn:microsoft.com/office/officeart/2005/8/layout/lProcess2"/>
    <dgm:cxn modelId="{53E5714E-5277-4512-8999-045AE7001738}" type="presParOf" srcId="{F1446946-FEC0-48CB-A8AD-5DD6CA1D2F48}" destId="{955B9B3B-80F9-499A-B2E6-3C8AA840437B}" srcOrd="0" destOrd="0" presId="urn:microsoft.com/office/officeart/2005/8/layout/lProcess2"/>
    <dgm:cxn modelId="{0D4704C4-6AA1-4B95-84C6-82531805D3C6}" type="presParOf" srcId="{955B9B3B-80F9-499A-B2E6-3C8AA840437B}" destId="{141FF247-329A-4AC6-9285-0376460827DE}" srcOrd="0" destOrd="0" presId="urn:microsoft.com/office/officeart/2005/8/layout/lProcess2"/>
    <dgm:cxn modelId="{1FBB292F-60AD-4BF3-A631-E8A83EEE7CD5}" type="presParOf" srcId="{955B9B3B-80F9-499A-B2E6-3C8AA840437B}" destId="{EB63B4F3-710B-42D6-B800-E9EEFE596C9A}" srcOrd="1" destOrd="0" presId="urn:microsoft.com/office/officeart/2005/8/layout/lProcess2"/>
    <dgm:cxn modelId="{FFC9F2ED-4101-417F-AAFC-992EED0507AF}" type="presParOf" srcId="{955B9B3B-80F9-499A-B2E6-3C8AA840437B}" destId="{FBCC1CFF-E507-422E-988A-FAAC1B66A2CF}" srcOrd="2" destOrd="0" presId="urn:microsoft.com/office/officeart/2005/8/layout/lProcess2"/>
    <dgm:cxn modelId="{1BE62E69-0A4B-4214-8E57-FDABD2C4BE0C}" type="presParOf" srcId="{9F33DC29-BF5F-49E3-8536-53E479A80B2B}" destId="{EB01B28F-E47A-4627-8E38-3FD382FEA436}" srcOrd="3" destOrd="0" presId="urn:microsoft.com/office/officeart/2005/8/layout/lProcess2"/>
    <dgm:cxn modelId="{8C3F07CA-02EF-4C7F-97CC-3DFDBE0734F3}" type="presParOf" srcId="{9F33DC29-BF5F-49E3-8536-53E479A80B2B}" destId="{12E638E4-203C-4F11-BB1F-5BACEDDC2EC6}" srcOrd="4" destOrd="0" presId="urn:microsoft.com/office/officeart/2005/8/layout/lProcess2"/>
    <dgm:cxn modelId="{E487A36B-E4B3-4CDB-817A-0F1B38EA4736}" type="presParOf" srcId="{12E638E4-203C-4F11-BB1F-5BACEDDC2EC6}" destId="{50C8AEAB-6AF4-48D1-B424-75A9CEE78D0A}" srcOrd="0" destOrd="0" presId="urn:microsoft.com/office/officeart/2005/8/layout/lProcess2"/>
    <dgm:cxn modelId="{D2D0D7BD-3E78-4BCE-85FC-10B6DDF1543D}" type="presParOf" srcId="{12E638E4-203C-4F11-BB1F-5BACEDDC2EC6}" destId="{FACE126B-8608-49D7-BE66-FC44F2A87274}" srcOrd="1" destOrd="0" presId="urn:microsoft.com/office/officeart/2005/8/layout/lProcess2"/>
    <dgm:cxn modelId="{60D02765-56AB-4300-8621-F30CAAE1726E}" type="presParOf" srcId="{12E638E4-203C-4F11-BB1F-5BACEDDC2EC6}" destId="{8C5F8AF8-7A47-43B2-835A-37226DB1A9B0}" srcOrd="2" destOrd="0" presId="urn:microsoft.com/office/officeart/2005/8/layout/lProcess2"/>
    <dgm:cxn modelId="{C0FA0EBC-C6C7-4364-8F31-E6C1D6DC6971}" type="presParOf" srcId="{8C5F8AF8-7A47-43B2-835A-37226DB1A9B0}" destId="{477BEDCA-5C4C-4372-8DE5-8915503FCDF8}" srcOrd="0" destOrd="0" presId="urn:microsoft.com/office/officeart/2005/8/layout/lProcess2"/>
    <dgm:cxn modelId="{6E6CB21D-D16D-42F3-8B87-D845AFEEDBC6}" type="presParOf" srcId="{477BEDCA-5C4C-4372-8DE5-8915503FCDF8}" destId="{08728B1F-0AB5-409A-994A-C4FE2A79A5C6}" srcOrd="0" destOrd="0" presId="urn:microsoft.com/office/officeart/2005/8/layout/lProcess2"/>
    <dgm:cxn modelId="{DAA3A67F-E4DB-4ED1-8B26-2C8AF8DEA0A9}" type="presParOf" srcId="{477BEDCA-5C4C-4372-8DE5-8915503FCDF8}" destId="{C98869CF-F14E-420E-BF9C-4C03B33C81A3}" srcOrd="1" destOrd="0" presId="urn:microsoft.com/office/officeart/2005/8/layout/lProcess2"/>
    <dgm:cxn modelId="{E75E7082-C7C0-4A08-9044-50C703032763}" type="presParOf" srcId="{477BEDCA-5C4C-4372-8DE5-8915503FCDF8}" destId="{EB6CAD21-A688-4AD5-8783-E7B8665C76C8}" srcOrd="2" destOrd="0" presId="urn:microsoft.com/office/officeart/2005/8/layout/lProcess2"/>
    <dgm:cxn modelId="{5A5667C4-034E-4A81-9388-01964E1C2019}" type="presParOf" srcId="{477BEDCA-5C4C-4372-8DE5-8915503FCDF8}" destId="{4C602FAE-942D-4666-8B6E-425E94CA3887}" srcOrd="3" destOrd="0" presId="urn:microsoft.com/office/officeart/2005/8/layout/lProcess2"/>
    <dgm:cxn modelId="{CC2A75BF-440F-4A5D-830A-9DF63D8B92A1}" type="presParOf" srcId="{477BEDCA-5C4C-4372-8DE5-8915503FCDF8}" destId="{A22188C9-C599-47DF-AB27-44A856396FFF}" srcOrd="4" destOrd="0" presId="urn:microsoft.com/office/officeart/2005/8/layout/lProcess2"/>
    <dgm:cxn modelId="{B05591C6-4AB0-4FBA-B985-3CD67CD0911F}" type="presParOf" srcId="{477BEDCA-5C4C-4372-8DE5-8915503FCDF8}" destId="{6B0A7CB4-7919-4865-86F7-49E1BF39662E}" srcOrd="5" destOrd="0" presId="urn:microsoft.com/office/officeart/2005/8/layout/lProcess2"/>
    <dgm:cxn modelId="{E85F94E9-250D-48DA-B93D-BC907981207F}" type="presParOf" srcId="{477BEDCA-5C4C-4372-8DE5-8915503FCDF8}" destId="{D975EC0F-5FD0-47C0-9444-FECA41BEB029}"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11384-13D4-455C-8445-21313B59F397}"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1AD8FE0F-F581-4237-9D7E-E88F6C850B83}">
      <dgm:prSet phldrT="[Text]"/>
      <dgm:spPr/>
      <dgm:t>
        <a:bodyPr/>
        <a:lstStyle/>
        <a:p>
          <a:r>
            <a:rPr lang="en-US" dirty="0" smtClean="0"/>
            <a:t>Shop Room</a:t>
          </a:r>
          <a:endParaRPr lang="en-US" dirty="0"/>
        </a:p>
      </dgm:t>
    </dgm:pt>
    <dgm:pt modelId="{396E1C52-EB72-46B8-89AB-440E25090F2F}" type="parTrans" cxnId="{9DCB1579-5B5C-488E-8E66-AADEF95902F9}">
      <dgm:prSet/>
      <dgm:spPr/>
      <dgm:t>
        <a:bodyPr/>
        <a:lstStyle/>
        <a:p>
          <a:endParaRPr lang="en-US"/>
        </a:p>
      </dgm:t>
    </dgm:pt>
    <dgm:pt modelId="{3CEEADD7-EE90-4504-B69A-E66E97153EF0}" type="sibTrans" cxnId="{9DCB1579-5B5C-488E-8E66-AADEF95902F9}">
      <dgm:prSet/>
      <dgm:spPr/>
      <dgm:t>
        <a:bodyPr/>
        <a:lstStyle/>
        <a:p>
          <a:endParaRPr lang="en-US"/>
        </a:p>
      </dgm:t>
    </dgm:pt>
    <dgm:pt modelId="{071FD541-9F4A-4EB4-9AA0-C97D812CC2CB}">
      <dgm:prSet phldrT="[Text]"/>
      <dgm:spPr/>
      <dgm:t>
        <a:bodyPr/>
        <a:lstStyle/>
        <a:p>
          <a:r>
            <a:rPr lang="en-US" dirty="0" smtClean="0"/>
            <a:t>Art Room </a:t>
          </a:r>
          <a:endParaRPr lang="en-US" dirty="0"/>
        </a:p>
      </dgm:t>
    </dgm:pt>
    <dgm:pt modelId="{573CC1D4-2883-41BD-83F7-857E229772CF}" type="parTrans" cxnId="{71BEC0D2-51AB-494D-8E31-EE4DAA5347DB}">
      <dgm:prSet/>
      <dgm:spPr/>
      <dgm:t>
        <a:bodyPr/>
        <a:lstStyle/>
        <a:p>
          <a:endParaRPr lang="en-US"/>
        </a:p>
      </dgm:t>
    </dgm:pt>
    <dgm:pt modelId="{DF6CD7BD-3C58-4422-8364-63D229C62C57}" type="sibTrans" cxnId="{71BEC0D2-51AB-494D-8E31-EE4DAA5347DB}">
      <dgm:prSet/>
      <dgm:spPr/>
      <dgm:t>
        <a:bodyPr/>
        <a:lstStyle/>
        <a:p>
          <a:endParaRPr lang="en-US"/>
        </a:p>
      </dgm:t>
    </dgm:pt>
    <dgm:pt modelId="{52B74B11-E584-48B1-8C8E-E58E4EF49AF5}">
      <dgm:prSet phldrT="[Text]"/>
      <dgm:spPr/>
      <dgm:t>
        <a:bodyPr/>
        <a:lstStyle/>
        <a:p>
          <a:r>
            <a:rPr lang="en-US" dirty="0" smtClean="0"/>
            <a:t>Music Room </a:t>
          </a:r>
          <a:endParaRPr lang="en-US" dirty="0"/>
        </a:p>
      </dgm:t>
    </dgm:pt>
    <dgm:pt modelId="{B3D6E47C-3779-486D-B388-C2B457591E26}" type="parTrans" cxnId="{63080A6A-7A57-4C03-9E1F-20C04FB6162F}">
      <dgm:prSet/>
      <dgm:spPr/>
      <dgm:t>
        <a:bodyPr/>
        <a:lstStyle/>
        <a:p>
          <a:endParaRPr lang="en-US"/>
        </a:p>
      </dgm:t>
    </dgm:pt>
    <dgm:pt modelId="{942C4C80-3EDA-470B-9BF3-E289913DACA5}" type="sibTrans" cxnId="{63080A6A-7A57-4C03-9E1F-20C04FB6162F}">
      <dgm:prSet/>
      <dgm:spPr/>
      <dgm:t>
        <a:bodyPr/>
        <a:lstStyle/>
        <a:p>
          <a:endParaRPr lang="en-US"/>
        </a:p>
      </dgm:t>
    </dgm:pt>
    <dgm:pt modelId="{DD7A6C74-BBBC-4FF6-B852-D6C18490A524}">
      <dgm:prSet phldrT="[Text]"/>
      <dgm:spPr/>
      <dgm:t>
        <a:bodyPr/>
        <a:lstStyle/>
        <a:p>
          <a:r>
            <a:rPr lang="en-US" dirty="0" smtClean="0"/>
            <a:t>Sewing Room</a:t>
          </a:r>
          <a:endParaRPr lang="en-US" dirty="0"/>
        </a:p>
      </dgm:t>
    </dgm:pt>
    <dgm:pt modelId="{ECCE3D32-8F65-4538-BC0D-90509CD085AF}" type="parTrans" cxnId="{F103D8D1-A7E3-4AAF-86DA-94E71C722706}">
      <dgm:prSet/>
      <dgm:spPr/>
      <dgm:t>
        <a:bodyPr/>
        <a:lstStyle/>
        <a:p>
          <a:endParaRPr lang="en-US"/>
        </a:p>
      </dgm:t>
    </dgm:pt>
    <dgm:pt modelId="{F4B25C75-5C7D-4E6F-8342-D5656B0A813F}" type="sibTrans" cxnId="{F103D8D1-A7E3-4AAF-86DA-94E71C722706}">
      <dgm:prSet/>
      <dgm:spPr/>
      <dgm:t>
        <a:bodyPr/>
        <a:lstStyle/>
        <a:p>
          <a:endParaRPr lang="en-US"/>
        </a:p>
      </dgm:t>
    </dgm:pt>
    <dgm:pt modelId="{57942C76-B45B-44AF-A265-24E43FC041BB}">
      <dgm:prSet phldrT="[Text]"/>
      <dgm:spPr/>
      <dgm:t>
        <a:bodyPr/>
        <a:lstStyle/>
        <a:p>
          <a:r>
            <a:rPr lang="en-US" dirty="0" smtClean="0"/>
            <a:t>Home Economic Room</a:t>
          </a:r>
          <a:endParaRPr lang="en-US" dirty="0"/>
        </a:p>
      </dgm:t>
    </dgm:pt>
    <dgm:pt modelId="{B65B76EB-1D63-4A3F-A698-EE547692E01B}" type="parTrans" cxnId="{80E19141-7E21-4886-A614-39557E1D2CE1}">
      <dgm:prSet/>
      <dgm:spPr/>
      <dgm:t>
        <a:bodyPr/>
        <a:lstStyle/>
        <a:p>
          <a:endParaRPr lang="en-US"/>
        </a:p>
      </dgm:t>
    </dgm:pt>
    <dgm:pt modelId="{C4FFB87D-174D-4DC5-8332-4DD4AA4C6FF2}" type="sibTrans" cxnId="{80E19141-7E21-4886-A614-39557E1D2CE1}">
      <dgm:prSet/>
      <dgm:spPr/>
      <dgm:t>
        <a:bodyPr/>
        <a:lstStyle/>
        <a:p>
          <a:endParaRPr lang="en-US"/>
        </a:p>
      </dgm:t>
    </dgm:pt>
    <dgm:pt modelId="{4CDF3C60-878F-4C67-8E3D-F6A5A6CC79B3}" type="pres">
      <dgm:prSet presAssocID="{36511384-13D4-455C-8445-21313B59F397}" presName="Name0" presStyleCnt="0">
        <dgm:presLayoutVars>
          <dgm:chMax val="7"/>
          <dgm:dir/>
          <dgm:animLvl val="lvl"/>
          <dgm:resizeHandles val="exact"/>
        </dgm:presLayoutVars>
      </dgm:prSet>
      <dgm:spPr/>
      <dgm:t>
        <a:bodyPr/>
        <a:lstStyle/>
        <a:p>
          <a:endParaRPr lang="en-US"/>
        </a:p>
      </dgm:t>
    </dgm:pt>
    <dgm:pt modelId="{C0DA336D-A7C7-4211-804A-75597C548FC2}" type="pres">
      <dgm:prSet presAssocID="{1AD8FE0F-F581-4237-9D7E-E88F6C850B83}" presName="circle1" presStyleLbl="node1" presStyleIdx="0" presStyleCnt="5"/>
      <dgm:spPr/>
    </dgm:pt>
    <dgm:pt modelId="{61CB30E7-8A16-4F98-A9CF-D4DA43477F20}" type="pres">
      <dgm:prSet presAssocID="{1AD8FE0F-F581-4237-9D7E-E88F6C850B83}" presName="space" presStyleCnt="0"/>
      <dgm:spPr/>
    </dgm:pt>
    <dgm:pt modelId="{7696D661-53CE-4D01-9066-6AD9738CBB9C}" type="pres">
      <dgm:prSet presAssocID="{1AD8FE0F-F581-4237-9D7E-E88F6C850B83}" presName="rect1" presStyleLbl="alignAcc1" presStyleIdx="0" presStyleCnt="5"/>
      <dgm:spPr/>
      <dgm:t>
        <a:bodyPr/>
        <a:lstStyle/>
        <a:p>
          <a:endParaRPr lang="en-US"/>
        </a:p>
      </dgm:t>
    </dgm:pt>
    <dgm:pt modelId="{702DE674-659E-4384-8700-C5D11EB6E02F}" type="pres">
      <dgm:prSet presAssocID="{071FD541-9F4A-4EB4-9AA0-C97D812CC2CB}" presName="vertSpace2" presStyleLbl="node1" presStyleIdx="0" presStyleCnt="5"/>
      <dgm:spPr/>
    </dgm:pt>
    <dgm:pt modelId="{C92F4639-6462-4803-9634-9D1BBD47FD72}" type="pres">
      <dgm:prSet presAssocID="{071FD541-9F4A-4EB4-9AA0-C97D812CC2CB}" presName="circle2" presStyleLbl="node1" presStyleIdx="1" presStyleCnt="5"/>
      <dgm:spPr/>
    </dgm:pt>
    <dgm:pt modelId="{9602297A-250E-4DF0-9961-357575BAE1DF}" type="pres">
      <dgm:prSet presAssocID="{071FD541-9F4A-4EB4-9AA0-C97D812CC2CB}" presName="rect2" presStyleLbl="alignAcc1" presStyleIdx="1" presStyleCnt="5"/>
      <dgm:spPr/>
      <dgm:t>
        <a:bodyPr/>
        <a:lstStyle/>
        <a:p>
          <a:endParaRPr lang="en-US"/>
        </a:p>
      </dgm:t>
    </dgm:pt>
    <dgm:pt modelId="{DA79B8B7-DFE4-4E0C-9D1E-2D842DAC76AB}" type="pres">
      <dgm:prSet presAssocID="{52B74B11-E584-48B1-8C8E-E58E4EF49AF5}" presName="vertSpace3" presStyleLbl="node1" presStyleIdx="1" presStyleCnt="5"/>
      <dgm:spPr/>
    </dgm:pt>
    <dgm:pt modelId="{583A88FE-3062-4A8D-813F-6F4893743831}" type="pres">
      <dgm:prSet presAssocID="{52B74B11-E584-48B1-8C8E-E58E4EF49AF5}" presName="circle3" presStyleLbl="node1" presStyleIdx="2" presStyleCnt="5"/>
      <dgm:spPr/>
    </dgm:pt>
    <dgm:pt modelId="{76C0F001-ADBC-4729-9517-887D6F1EFC0A}" type="pres">
      <dgm:prSet presAssocID="{52B74B11-E584-48B1-8C8E-E58E4EF49AF5}" presName="rect3" presStyleLbl="alignAcc1" presStyleIdx="2" presStyleCnt="5"/>
      <dgm:spPr/>
      <dgm:t>
        <a:bodyPr/>
        <a:lstStyle/>
        <a:p>
          <a:endParaRPr lang="en-US"/>
        </a:p>
      </dgm:t>
    </dgm:pt>
    <dgm:pt modelId="{E3D2F001-7A97-4845-B558-9C542A388DB5}" type="pres">
      <dgm:prSet presAssocID="{DD7A6C74-BBBC-4FF6-B852-D6C18490A524}" presName="vertSpace4" presStyleLbl="node1" presStyleIdx="2" presStyleCnt="5"/>
      <dgm:spPr/>
    </dgm:pt>
    <dgm:pt modelId="{B9B1AAC6-5883-439D-991F-914DE7EEA1D7}" type="pres">
      <dgm:prSet presAssocID="{DD7A6C74-BBBC-4FF6-B852-D6C18490A524}" presName="circle4" presStyleLbl="node1" presStyleIdx="3" presStyleCnt="5"/>
      <dgm:spPr/>
    </dgm:pt>
    <dgm:pt modelId="{938D49A4-9CAB-4ADD-8F25-B5CF98E1AC8A}" type="pres">
      <dgm:prSet presAssocID="{DD7A6C74-BBBC-4FF6-B852-D6C18490A524}" presName="rect4" presStyleLbl="alignAcc1" presStyleIdx="3" presStyleCnt="5"/>
      <dgm:spPr/>
      <dgm:t>
        <a:bodyPr/>
        <a:lstStyle/>
        <a:p>
          <a:endParaRPr lang="en-US"/>
        </a:p>
      </dgm:t>
    </dgm:pt>
    <dgm:pt modelId="{3BEC6842-7883-4B07-AAF3-FD36F29F3FB4}" type="pres">
      <dgm:prSet presAssocID="{57942C76-B45B-44AF-A265-24E43FC041BB}" presName="vertSpace5" presStyleLbl="node1" presStyleIdx="3" presStyleCnt="5"/>
      <dgm:spPr/>
    </dgm:pt>
    <dgm:pt modelId="{25C3E14A-8B36-4710-AA7E-FC2BB4FA7380}" type="pres">
      <dgm:prSet presAssocID="{57942C76-B45B-44AF-A265-24E43FC041BB}" presName="circle5" presStyleLbl="node1" presStyleIdx="4" presStyleCnt="5"/>
      <dgm:spPr/>
    </dgm:pt>
    <dgm:pt modelId="{746BD46D-BF85-4BCB-96A6-A2D28E405954}" type="pres">
      <dgm:prSet presAssocID="{57942C76-B45B-44AF-A265-24E43FC041BB}" presName="rect5" presStyleLbl="alignAcc1" presStyleIdx="4" presStyleCnt="5"/>
      <dgm:spPr/>
      <dgm:t>
        <a:bodyPr/>
        <a:lstStyle/>
        <a:p>
          <a:endParaRPr lang="en-US"/>
        </a:p>
      </dgm:t>
    </dgm:pt>
    <dgm:pt modelId="{4123A7B6-89E1-4685-AA0A-0B5F55FA1296}" type="pres">
      <dgm:prSet presAssocID="{1AD8FE0F-F581-4237-9D7E-E88F6C850B83}" presName="rect1ParTxNoCh" presStyleLbl="alignAcc1" presStyleIdx="4" presStyleCnt="5">
        <dgm:presLayoutVars>
          <dgm:chMax val="1"/>
          <dgm:bulletEnabled val="1"/>
        </dgm:presLayoutVars>
      </dgm:prSet>
      <dgm:spPr/>
      <dgm:t>
        <a:bodyPr/>
        <a:lstStyle/>
        <a:p>
          <a:endParaRPr lang="en-US"/>
        </a:p>
      </dgm:t>
    </dgm:pt>
    <dgm:pt modelId="{224C20C4-7A47-4F2F-9FE4-477513825109}" type="pres">
      <dgm:prSet presAssocID="{071FD541-9F4A-4EB4-9AA0-C97D812CC2CB}" presName="rect2ParTxNoCh" presStyleLbl="alignAcc1" presStyleIdx="4" presStyleCnt="5">
        <dgm:presLayoutVars>
          <dgm:chMax val="1"/>
          <dgm:bulletEnabled val="1"/>
        </dgm:presLayoutVars>
      </dgm:prSet>
      <dgm:spPr/>
      <dgm:t>
        <a:bodyPr/>
        <a:lstStyle/>
        <a:p>
          <a:endParaRPr lang="en-US"/>
        </a:p>
      </dgm:t>
    </dgm:pt>
    <dgm:pt modelId="{AB7DEC2C-FB20-4960-BD85-C6B8FC808D8D}" type="pres">
      <dgm:prSet presAssocID="{52B74B11-E584-48B1-8C8E-E58E4EF49AF5}" presName="rect3ParTxNoCh" presStyleLbl="alignAcc1" presStyleIdx="4" presStyleCnt="5">
        <dgm:presLayoutVars>
          <dgm:chMax val="1"/>
          <dgm:bulletEnabled val="1"/>
        </dgm:presLayoutVars>
      </dgm:prSet>
      <dgm:spPr/>
      <dgm:t>
        <a:bodyPr/>
        <a:lstStyle/>
        <a:p>
          <a:endParaRPr lang="en-US"/>
        </a:p>
      </dgm:t>
    </dgm:pt>
    <dgm:pt modelId="{614F895D-A86D-4549-BD39-6EABC6F01DAB}" type="pres">
      <dgm:prSet presAssocID="{DD7A6C74-BBBC-4FF6-B852-D6C18490A524}" presName="rect4ParTxNoCh" presStyleLbl="alignAcc1" presStyleIdx="4" presStyleCnt="5">
        <dgm:presLayoutVars>
          <dgm:chMax val="1"/>
          <dgm:bulletEnabled val="1"/>
        </dgm:presLayoutVars>
      </dgm:prSet>
      <dgm:spPr/>
      <dgm:t>
        <a:bodyPr/>
        <a:lstStyle/>
        <a:p>
          <a:endParaRPr lang="en-US"/>
        </a:p>
      </dgm:t>
    </dgm:pt>
    <dgm:pt modelId="{592525F9-C6A3-417B-B623-5B3FF661B44D}" type="pres">
      <dgm:prSet presAssocID="{57942C76-B45B-44AF-A265-24E43FC041BB}" presName="rect5ParTxNoCh" presStyleLbl="alignAcc1" presStyleIdx="4" presStyleCnt="5">
        <dgm:presLayoutVars>
          <dgm:chMax val="1"/>
          <dgm:bulletEnabled val="1"/>
        </dgm:presLayoutVars>
      </dgm:prSet>
      <dgm:spPr/>
      <dgm:t>
        <a:bodyPr/>
        <a:lstStyle/>
        <a:p>
          <a:endParaRPr lang="en-US"/>
        </a:p>
      </dgm:t>
    </dgm:pt>
  </dgm:ptLst>
  <dgm:cxnLst>
    <dgm:cxn modelId="{040BF68B-3986-4446-A278-0A242411F79A}" type="presOf" srcId="{DD7A6C74-BBBC-4FF6-B852-D6C18490A524}" destId="{614F895D-A86D-4549-BD39-6EABC6F01DAB}" srcOrd="1" destOrd="0" presId="urn:microsoft.com/office/officeart/2005/8/layout/target3"/>
    <dgm:cxn modelId="{34E0BAC4-702D-402A-AA87-410EEC94EDF4}" type="presOf" srcId="{57942C76-B45B-44AF-A265-24E43FC041BB}" destId="{746BD46D-BF85-4BCB-96A6-A2D28E405954}" srcOrd="0" destOrd="0" presId="urn:microsoft.com/office/officeart/2005/8/layout/target3"/>
    <dgm:cxn modelId="{87888C05-9D84-4CE1-A198-6BE25D7B8685}" type="presOf" srcId="{DD7A6C74-BBBC-4FF6-B852-D6C18490A524}" destId="{938D49A4-9CAB-4ADD-8F25-B5CF98E1AC8A}" srcOrd="0" destOrd="0" presId="urn:microsoft.com/office/officeart/2005/8/layout/target3"/>
    <dgm:cxn modelId="{D351DBAE-4F51-4D04-A906-559D06B21BDB}" type="presOf" srcId="{57942C76-B45B-44AF-A265-24E43FC041BB}" destId="{592525F9-C6A3-417B-B623-5B3FF661B44D}" srcOrd="1" destOrd="0" presId="urn:microsoft.com/office/officeart/2005/8/layout/target3"/>
    <dgm:cxn modelId="{5661C189-FB89-491C-9A35-D75690865109}" type="presOf" srcId="{071FD541-9F4A-4EB4-9AA0-C97D812CC2CB}" destId="{224C20C4-7A47-4F2F-9FE4-477513825109}" srcOrd="1" destOrd="0" presId="urn:microsoft.com/office/officeart/2005/8/layout/target3"/>
    <dgm:cxn modelId="{F103D8D1-A7E3-4AAF-86DA-94E71C722706}" srcId="{36511384-13D4-455C-8445-21313B59F397}" destId="{DD7A6C74-BBBC-4FF6-B852-D6C18490A524}" srcOrd="3" destOrd="0" parTransId="{ECCE3D32-8F65-4538-BC0D-90509CD085AF}" sibTransId="{F4B25C75-5C7D-4E6F-8342-D5656B0A813F}"/>
    <dgm:cxn modelId="{3554797F-6599-4452-BF25-F2DFD1C67FD4}" type="presOf" srcId="{071FD541-9F4A-4EB4-9AA0-C97D812CC2CB}" destId="{9602297A-250E-4DF0-9961-357575BAE1DF}" srcOrd="0" destOrd="0" presId="urn:microsoft.com/office/officeart/2005/8/layout/target3"/>
    <dgm:cxn modelId="{63080A6A-7A57-4C03-9E1F-20C04FB6162F}" srcId="{36511384-13D4-455C-8445-21313B59F397}" destId="{52B74B11-E584-48B1-8C8E-E58E4EF49AF5}" srcOrd="2" destOrd="0" parTransId="{B3D6E47C-3779-486D-B388-C2B457591E26}" sibTransId="{942C4C80-3EDA-470B-9BF3-E289913DACA5}"/>
    <dgm:cxn modelId="{3DC804E5-CE1C-487F-83E3-9F565E75011D}" type="presOf" srcId="{52B74B11-E584-48B1-8C8E-E58E4EF49AF5}" destId="{76C0F001-ADBC-4729-9517-887D6F1EFC0A}" srcOrd="0" destOrd="0" presId="urn:microsoft.com/office/officeart/2005/8/layout/target3"/>
    <dgm:cxn modelId="{817450BC-CB42-4A44-AEBF-8680EB2A7C83}" type="presOf" srcId="{1AD8FE0F-F581-4237-9D7E-E88F6C850B83}" destId="{4123A7B6-89E1-4685-AA0A-0B5F55FA1296}" srcOrd="1" destOrd="0" presId="urn:microsoft.com/office/officeart/2005/8/layout/target3"/>
    <dgm:cxn modelId="{9DCB1579-5B5C-488E-8E66-AADEF95902F9}" srcId="{36511384-13D4-455C-8445-21313B59F397}" destId="{1AD8FE0F-F581-4237-9D7E-E88F6C850B83}" srcOrd="0" destOrd="0" parTransId="{396E1C52-EB72-46B8-89AB-440E25090F2F}" sibTransId="{3CEEADD7-EE90-4504-B69A-E66E97153EF0}"/>
    <dgm:cxn modelId="{71BEC0D2-51AB-494D-8E31-EE4DAA5347DB}" srcId="{36511384-13D4-455C-8445-21313B59F397}" destId="{071FD541-9F4A-4EB4-9AA0-C97D812CC2CB}" srcOrd="1" destOrd="0" parTransId="{573CC1D4-2883-41BD-83F7-857E229772CF}" sibTransId="{DF6CD7BD-3C58-4422-8364-63D229C62C57}"/>
    <dgm:cxn modelId="{80E19141-7E21-4886-A614-39557E1D2CE1}" srcId="{36511384-13D4-455C-8445-21313B59F397}" destId="{57942C76-B45B-44AF-A265-24E43FC041BB}" srcOrd="4" destOrd="0" parTransId="{B65B76EB-1D63-4A3F-A698-EE547692E01B}" sibTransId="{C4FFB87D-174D-4DC5-8332-4DD4AA4C6FF2}"/>
    <dgm:cxn modelId="{2570BCB0-6310-459D-BCCA-616B58E3EB48}" type="presOf" srcId="{52B74B11-E584-48B1-8C8E-E58E4EF49AF5}" destId="{AB7DEC2C-FB20-4960-BD85-C6B8FC808D8D}" srcOrd="1" destOrd="0" presId="urn:microsoft.com/office/officeart/2005/8/layout/target3"/>
    <dgm:cxn modelId="{1FE54318-D2D4-4854-80AD-3371B6846D67}" type="presOf" srcId="{36511384-13D4-455C-8445-21313B59F397}" destId="{4CDF3C60-878F-4C67-8E3D-F6A5A6CC79B3}" srcOrd="0" destOrd="0" presId="urn:microsoft.com/office/officeart/2005/8/layout/target3"/>
    <dgm:cxn modelId="{9601D299-4B23-496A-AD13-F7E26582896E}" type="presOf" srcId="{1AD8FE0F-F581-4237-9D7E-E88F6C850B83}" destId="{7696D661-53CE-4D01-9066-6AD9738CBB9C}" srcOrd="0" destOrd="0" presId="urn:microsoft.com/office/officeart/2005/8/layout/target3"/>
    <dgm:cxn modelId="{5ADC4E78-7242-4F27-A7CC-F8ADB40E2F45}" type="presParOf" srcId="{4CDF3C60-878F-4C67-8E3D-F6A5A6CC79B3}" destId="{C0DA336D-A7C7-4211-804A-75597C548FC2}" srcOrd="0" destOrd="0" presId="urn:microsoft.com/office/officeart/2005/8/layout/target3"/>
    <dgm:cxn modelId="{80FB3D75-8AE3-442D-9682-6A8630DF479A}" type="presParOf" srcId="{4CDF3C60-878F-4C67-8E3D-F6A5A6CC79B3}" destId="{61CB30E7-8A16-4F98-A9CF-D4DA43477F20}" srcOrd="1" destOrd="0" presId="urn:microsoft.com/office/officeart/2005/8/layout/target3"/>
    <dgm:cxn modelId="{2F11EF64-7817-4AD4-9F0B-7ECA2D1C1D06}" type="presParOf" srcId="{4CDF3C60-878F-4C67-8E3D-F6A5A6CC79B3}" destId="{7696D661-53CE-4D01-9066-6AD9738CBB9C}" srcOrd="2" destOrd="0" presId="urn:microsoft.com/office/officeart/2005/8/layout/target3"/>
    <dgm:cxn modelId="{698C9280-26E0-41EA-8A5D-EC1F869A1159}" type="presParOf" srcId="{4CDF3C60-878F-4C67-8E3D-F6A5A6CC79B3}" destId="{702DE674-659E-4384-8700-C5D11EB6E02F}" srcOrd="3" destOrd="0" presId="urn:microsoft.com/office/officeart/2005/8/layout/target3"/>
    <dgm:cxn modelId="{C0ECF24E-0466-4D69-A27D-3E6DB0990D47}" type="presParOf" srcId="{4CDF3C60-878F-4C67-8E3D-F6A5A6CC79B3}" destId="{C92F4639-6462-4803-9634-9D1BBD47FD72}" srcOrd="4" destOrd="0" presId="urn:microsoft.com/office/officeart/2005/8/layout/target3"/>
    <dgm:cxn modelId="{77A8C4DC-CF2C-4B16-8C4B-022778DE5A3D}" type="presParOf" srcId="{4CDF3C60-878F-4C67-8E3D-F6A5A6CC79B3}" destId="{9602297A-250E-4DF0-9961-357575BAE1DF}" srcOrd="5" destOrd="0" presId="urn:microsoft.com/office/officeart/2005/8/layout/target3"/>
    <dgm:cxn modelId="{2FC1F16A-A66D-4A5E-8BC4-609485E60796}" type="presParOf" srcId="{4CDF3C60-878F-4C67-8E3D-F6A5A6CC79B3}" destId="{DA79B8B7-DFE4-4E0C-9D1E-2D842DAC76AB}" srcOrd="6" destOrd="0" presId="urn:microsoft.com/office/officeart/2005/8/layout/target3"/>
    <dgm:cxn modelId="{435D6F54-7B12-4038-AC79-1E84694AB1AD}" type="presParOf" srcId="{4CDF3C60-878F-4C67-8E3D-F6A5A6CC79B3}" destId="{583A88FE-3062-4A8D-813F-6F4893743831}" srcOrd="7" destOrd="0" presId="urn:microsoft.com/office/officeart/2005/8/layout/target3"/>
    <dgm:cxn modelId="{648784C3-2D5E-4AB1-AA54-DEFBF7D78624}" type="presParOf" srcId="{4CDF3C60-878F-4C67-8E3D-F6A5A6CC79B3}" destId="{76C0F001-ADBC-4729-9517-887D6F1EFC0A}" srcOrd="8" destOrd="0" presId="urn:microsoft.com/office/officeart/2005/8/layout/target3"/>
    <dgm:cxn modelId="{D750A02F-70F7-4CAE-BDAB-FAEB224D0208}" type="presParOf" srcId="{4CDF3C60-878F-4C67-8E3D-F6A5A6CC79B3}" destId="{E3D2F001-7A97-4845-B558-9C542A388DB5}" srcOrd="9" destOrd="0" presId="urn:microsoft.com/office/officeart/2005/8/layout/target3"/>
    <dgm:cxn modelId="{5AF0D804-74BF-49B7-9725-056AA1A9EBA9}" type="presParOf" srcId="{4CDF3C60-878F-4C67-8E3D-F6A5A6CC79B3}" destId="{B9B1AAC6-5883-439D-991F-914DE7EEA1D7}" srcOrd="10" destOrd="0" presId="urn:microsoft.com/office/officeart/2005/8/layout/target3"/>
    <dgm:cxn modelId="{F129B106-E134-45A8-AAAF-967270BB8DD3}" type="presParOf" srcId="{4CDF3C60-878F-4C67-8E3D-F6A5A6CC79B3}" destId="{938D49A4-9CAB-4ADD-8F25-B5CF98E1AC8A}" srcOrd="11" destOrd="0" presId="urn:microsoft.com/office/officeart/2005/8/layout/target3"/>
    <dgm:cxn modelId="{46590D9A-8E67-41D4-BC13-508BD0F92DAC}" type="presParOf" srcId="{4CDF3C60-878F-4C67-8E3D-F6A5A6CC79B3}" destId="{3BEC6842-7883-4B07-AAF3-FD36F29F3FB4}" srcOrd="12" destOrd="0" presId="urn:microsoft.com/office/officeart/2005/8/layout/target3"/>
    <dgm:cxn modelId="{DF32CF26-6A07-4E0A-8306-C4542450A174}" type="presParOf" srcId="{4CDF3C60-878F-4C67-8E3D-F6A5A6CC79B3}" destId="{25C3E14A-8B36-4710-AA7E-FC2BB4FA7380}" srcOrd="13" destOrd="0" presId="urn:microsoft.com/office/officeart/2005/8/layout/target3"/>
    <dgm:cxn modelId="{DD29316B-BF5E-4CCA-B11F-06AB45E3D65B}" type="presParOf" srcId="{4CDF3C60-878F-4C67-8E3D-F6A5A6CC79B3}" destId="{746BD46D-BF85-4BCB-96A6-A2D28E405954}" srcOrd="14" destOrd="0" presId="urn:microsoft.com/office/officeart/2005/8/layout/target3"/>
    <dgm:cxn modelId="{95FD9C32-9922-4BD5-ACA3-266F39FDA2A4}" type="presParOf" srcId="{4CDF3C60-878F-4C67-8E3D-F6A5A6CC79B3}" destId="{4123A7B6-89E1-4685-AA0A-0B5F55FA1296}" srcOrd="15" destOrd="0" presId="urn:microsoft.com/office/officeart/2005/8/layout/target3"/>
    <dgm:cxn modelId="{B14F71C8-8BC6-419F-ACC8-9ACAFAA1FF80}" type="presParOf" srcId="{4CDF3C60-878F-4C67-8E3D-F6A5A6CC79B3}" destId="{224C20C4-7A47-4F2F-9FE4-477513825109}" srcOrd="16" destOrd="0" presId="urn:microsoft.com/office/officeart/2005/8/layout/target3"/>
    <dgm:cxn modelId="{47E18199-2C67-4489-80AD-91EF99E4BC43}" type="presParOf" srcId="{4CDF3C60-878F-4C67-8E3D-F6A5A6CC79B3}" destId="{AB7DEC2C-FB20-4960-BD85-C6B8FC808D8D}" srcOrd="17" destOrd="0" presId="urn:microsoft.com/office/officeart/2005/8/layout/target3"/>
    <dgm:cxn modelId="{E8DA5DE9-7A6C-418A-82AE-ABE8E9CEFD32}" type="presParOf" srcId="{4CDF3C60-878F-4C67-8E3D-F6A5A6CC79B3}" destId="{614F895D-A86D-4549-BD39-6EABC6F01DAB}" srcOrd="18" destOrd="0" presId="urn:microsoft.com/office/officeart/2005/8/layout/target3"/>
    <dgm:cxn modelId="{BBD94031-02AB-4AD8-B9E8-5AD9879D1428}" type="presParOf" srcId="{4CDF3C60-878F-4C67-8E3D-F6A5A6CC79B3}" destId="{592525F9-C6A3-417B-B623-5B3FF661B44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D39298-8C50-4A95-A536-0907A3A26324}" type="datetimeFigureOut">
              <a:rPr lang="en-CA" smtClean="0"/>
              <a:pPr/>
              <a:t>09/01/2016</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9CFB42B-A160-4B7A-A1E4-18356DB36090}" type="slidenum">
              <a:rPr lang="en-CA" smtClean="0"/>
              <a:pPr/>
              <a:t>‹#›</a:t>
            </a:fld>
            <a:endParaRPr lang="en-CA" dirty="0"/>
          </a:p>
        </p:txBody>
      </p:sp>
    </p:spTree>
    <p:extLst>
      <p:ext uri="{BB962C8B-B14F-4D97-AF65-F5344CB8AC3E}">
        <p14:creationId xmlns:p14="http://schemas.microsoft.com/office/powerpoint/2010/main" val="187786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93371E-FCD2-4EED-90F0-C9AA6E3AFDA3}" type="datetimeFigureOut">
              <a:rPr lang="en-CA" smtClean="0"/>
              <a:pPr/>
              <a:t>09/01/2016</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42C199-EF27-4AD8-9357-F5AF25EFC610}" type="slidenum">
              <a:rPr lang="en-CA" smtClean="0"/>
              <a:pPr/>
              <a:t>‹#›</a:t>
            </a:fld>
            <a:endParaRPr lang="en-CA" dirty="0"/>
          </a:p>
        </p:txBody>
      </p:sp>
    </p:spTree>
    <p:extLst>
      <p:ext uri="{BB962C8B-B14F-4D97-AF65-F5344CB8AC3E}">
        <p14:creationId xmlns:p14="http://schemas.microsoft.com/office/powerpoint/2010/main" val="10560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t>Good Evening, My name is Jeanette Garland and I am here tonight to discuss Nackawic Elementary School.  I am the PSSC Chair at NES and have spent a great deal of time reviewing the information </a:t>
            </a:r>
            <a:r>
              <a:rPr lang="en-US" sz="1200" dirty="0" smtClean="0"/>
              <a:t>provided </a:t>
            </a:r>
            <a:r>
              <a:rPr lang="en-US" sz="1200" dirty="0"/>
              <a:t>by David, talking </a:t>
            </a:r>
            <a:r>
              <a:rPr lang="en-US" sz="1200" dirty="0" smtClean="0"/>
              <a:t>with the </a:t>
            </a:r>
            <a:r>
              <a:rPr lang="en-US" sz="1200" dirty="0"/>
              <a:t>parents of </a:t>
            </a:r>
            <a:r>
              <a:rPr lang="en-US" sz="1200" dirty="0" smtClean="0"/>
              <a:t>our</a:t>
            </a:r>
            <a:r>
              <a:rPr lang="en-US" sz="1200" baseline="0" dirty="0" smtClean="0"/>
              <a:t> schools </a:t>
            </a:r>
            <a:r>
              <a:rPr lang="en-US" sz="1200" dirty="0" smtClean="0"/>
              <a:t>as </a:t>
            </a:r>
            <a:r>
              <a:rPr lang="en-US" sz="1200" dirty="0"/>
              <a:t>well as researching </a:t>
            </a:r>
            <a:r>
              <a:rPr lang="en-US" sz="1200" dirty="0" smtClean="0"/>
              <a:t>into</a:t>
            </a:r>
            <a:r>
              <a:rPr lang="en-US" sz="1200" baseline="0" dirty="0" smtClean="0"/>
              <a:t> the areas</a:t>
            </a:r>
            <a:r>
              <a:rPr lang="en-US" sz="1200" dirty="0" smtClean="0"/>
              <a:t> </a:t>
            </a:r>
            <a:r>
              <a:rPr lang="en-US" sz="1200" dirty="0"/>
              <a:t>that I felt </a:t>
            </a:r>
            <a:r>
              <a:rPr lang="en-US" sz="1200" dirty="0" smtClean="0"/>
              <a:t>needed</a:t>
            </a:r>
            <a:r>
              <a:rPr lang="en-US" sz="1200" baseline="0" dirty="0" smtClean="0"/>
              <a:t> more study,</a:t>
            </a:r>
            <a:r>
              <a:rPr lang="en-US" sz="1200" dirty="0" smtClean="0"/>
              <a:t> </a:t>
            </a:r>
            <a:r>
              <a:rPr lang="en-US" sz="1200" dirty="0"/>
              <a:t>to make the best decision for not only our children but for this town and surrounding </a:t>
            </a:r>
            <a:r>
              <a:rPr lang="en-US" sz="1200" dirty="0" smtClean="0"/>
              <a:t>areas.</a:t>
            </a:r>
          </a:p>
          <a:p>
            <a:pPr defTabSz="931774">
              <a:defRPr/>
            </a:pPr>
            <a:endParaRPr lang="en-US" sz="120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US" sz="1200" dirty="0" smtClean="0"/>
              <a:t>I will begin tonight by thanking the many people who have assisted me along the way in developing this presentation.</a:t>
            </a:r>
            <a:endParaRPr lang="en-CA" sz="1200" smtClean="0"/>
          </a:p>
          <a:p>
            <a:pPr defTabSz="931774">
              <a:defRPr/>
            </a:pPr>
            <a:endParaRPr lang="en-US" sz="1200" dirty="0" smtClean="0"/>
          </a:p>
          <a:p>
            <a:r>
              <a:rPr lang="en-US" sz="1200" baseline="0" dirty="0" smtClean="0"/>
              <a:t>I moved back to Nackawic in the spring of 2003 after working with a program in Maine called the Spurwink School which is an accredited non profit organization that provides a broad range of mental health and educational services for children, adolescents, adults and families. </a:t>
            </a:r>
          </a:p>
          <a:p>
            <a:r>
              <a:rPr lang="en-US" sz="1200" baseline="0" dirty="0" smtClean="0"/>
              <a:t>One of the reasons for our decision to return to Nackawic was that my husband and I were going to become foster parents in the province of NB and begin our family.  After working in such a program, we knew exactly what was needed and I knew from growing up in the Nackawic school system that we would have those needs met here. </a:t>
            </a:r>
          </a:p>
          <a:p>
            <a:r>
              <a:rPr lang="en-US" sz="1200" baseline="0" dirty="0" smtClean="0"/>
              <a:t>As a parent of 3 and a foster parent of 7 children who had to relocate to our schools for their educational needs while they stayed with us, I know from first hand experience what positive environments our schools are and how well they serve and educate our children. </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a:t>
            </a:fld>
            <a:endParaRPr lang="en-CA" dirty="0"/>
          </a:p>
        </p:txBody>
      </p:sp>
    </p:spTree>
    <p:extLst>
      <p:ext uri="{BB962C8B-B14F-4D97-AF65-F5344CB8AC3E}">
        <p14:creationId xmlns:p14="http://schemas.microsoft.com/office/powerpoint/2010/main" val="36774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I would like to start by showing you </a:t>
            </a:r>
            <a:r>
              <a:rPr lang="en-US" sz="1400" dirty="0" smtClean="0"/>
              <a:t>an</a:t>
            </a:r>
            <a:r>
              <a:rPr lang="en-US" sz="1400" baseline="0" dirty="0" smtClean="0"/>
              <a:t> improved graph for the </a:t>
            </a:r>
            <a:r>
              <a:rPr lang="en-US" sz="1400" dirty="0" smtClean="0"/>
              <a:t>projection </a:t>
            </a:r>
            <a:r>
              <a:rPr lang="en-US" sz="1400" dirty="0"/>
              <a:t>for </a:t>
            </a:r>
            <a:r>
              <a:rPr lang="en-US" sz="1400" dirty="0" smtClean="0"/>
              <a:t>next</a:t>
            </a:r>
            <a:r>
              <a:rPr lang="en-US" sz="1400" baseline="0" dirty="0" smtClean="0"/>
              <a:t> year’s </a:t>
            </a:r>
            <a:r>
              <a:rPr lang="en-US" sz="1400" dirty="0" smtClean="0"/>
              <a:t>enrolment.  Previously presented</a:t>
            </a:r>
            <a:r>
              <a:rPr lang="en-US" sz="1400" baseline="0" dirty="0" smtClean="0"/>
              <a:t> at meeting #1, </a:t>
            </a:r>
            <a:r>
              <a:rPr lang="en-US" sz="1400" dirty="0" smtClean="0"/>
              <a:t>a decline</a:t>
            </a:r>
            <a:r>
              <a:rPr lang="en-US" sz="1400" baseline="0" dirty="0" smtClean="0"/>
              <a:t> in enrolment was anticipated</a:t>
            </a:r>
            <a:r>
              <a:rPr lang="en-US" sz="1400" dirty="0" smtClean="0"/>
              <a:t>.  </a:t>
            </a:r>
          </a:p>
          <a:p>
            <a:pPr defTabSz="931774">
              <a:defRPr/>
            </a:pPr>
            <a:endParaRPr lang="en-US" sz="1400" dirty="0" smtClean="0"/>
          </a:p>
          <a:p>
            <a:pPr defTabSz="931774">
              <a:defRPr/>
            </a:pPr>
            <a:r>
              <a:rPr lang="en-US" sz="1400" dirty="0" smtClean="0"/>
              <a:t>Now with </a:t>
            </a:r>
            <a:r>
              <a:rPr lang="en-US" sz="1400" dirty="0"/>
              <a:t>the registration of kindergarten students </a:t>
            </a:r>
            <a:r>
              <a:rPr lang="en-US" sz="1400" dirty="0" smtClean="0"/>
              <a:t>already completed for </a:t>
            </a:r>
            <a:r>
              <a:rPr lang="en-US" sz="1400" dirty="0"/>
              <a:t>next </a:t>
            </a:r>
            <a:r>
              <a:rPr lang="en-US" sz="1400" dirty="0" smtClean="0"/>
              <a:t>year,</a:t>
            </a:r>
            <a:r>
              <a:rPr lang="en-US" sz="1400" baseline="0" dirty="0" smtClean="0"/>
              <a:t> this number is now </a:t>
            </a:r>
            <a:r>
              <a:rPr lang="en-US" sz="1400" dirty="0" smtClean="0"/>
              <a:t>29 with a projection</a:t>
            </a:r>
            <a:r>
              <a:rPr lang="en-US" sz="1400" baseline="0" dirty="0" smtClean="0"/>
              <a:t> of 31. </a:t>
            </a:r>
          </a:p>
          <a:p>
            <a:pPr defTabSz="931774">
              <a:defRPr/>
            </a:pPr>
            <a:endParaRPr lang="en-US" sz="1400" baseline="0" dirty="0" smtClean="0"/>
          </a:p>
          <a:p>
            <a:pPr defTabSz="931774">
              <a:defRPr/>
            </a:pPr>
            <a:r>
              <a:rPr lang="en-US" sz="1400" baseline="0" dirty="0" smtClean="0"/>
              <a:t>This </a:t>
            </a:r>
            <a:r>
              <a:rPr lang="en-US" sz="1400" dirty="0" smtClean="0"/>
              <a:t>is </a:t>
            </a:r>
            <a:r>
              <a:rPr lang="en-US" sz="1400" dirty="0"/>
              <a:t>above the </a:t>
            </a:r>
            <a:r>
              <a:rPr lang="en-US" sz="1400" dirty="0" smtClean="0"/>
              <a:t>projection of 26 </a:t>
            </a:r>
            <a:r>
              <a:rPr lang="en-US" sz="1400" dirty="0"/>
              <a:t>shown at our last </a:t>
            </a:r>
            <a:r>
              <a:rPr lang="en-US" sz="1400" dirty="0" smtClean="0"/>
              <a:t>meeting,</a:t>
            </a:r>
            <a:r>
              <a:rPr lang="en-US" sz="1400" baseline="0" dirty="0" smtClean="0"/>
              <a:t> showing our enrollment numbers are increasing.</a:t>
            </a:r>
            <a:r>
              <a:rPr lang="en-US" sz="1400" dirty="0" smtClean="0"/>
              <a:t>  </a:t>
            </a:r>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10</a:t>
            </a:fld>
            <a:endParaRPr lang="en-CA" dirty="0"/>
          </a:p>
        </p:txBody>
      </p:sp>
    </p:spTree>
    <p:extLst>
      <p:ext uri="{BB962C8B-B14F-4D97-AF65-F5344CB8AC3E}">
        <p14:creationId xmlns:p14="http://schemas.microsoft.com/office/powerpoint/2010/main" val="4659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I want to now draw your attention to some possible</a:t>
            </a:r>
            <a:r>
              <a:rPr lang="en-US" sz="1300" baseline="0" dirty="0" smtClean="0"/>
              <a:t> economic opportunities that could have an effect on the future enrolment numbers here in Nackawic.</a:t>
            </a:r>
            <a:r>
              <a:rPr lang="en-US" sz="1300" dirty="0" smtClean="0"/>
              <a:t>  </a:t>
            </a:r>
            <a:r>
              <a:rPr lang="en-US" sz="1300" dirty="0"/>
              <a:t>We have three major companies that currently have or will have </a:t>
            </a:r>
            <a:r>
              <a:rPr lang="en-US" sz="1300" dirty="0" smtClean="0"/>
              <a:t>an effect </a:t>
            </a:r>
            <a:r>
              <a:rPr lang="en-US" sz="1300" dirty="0"/>
              <a:t>on this </a:t>
            </a:r>
            <a:r>
              <a:rPr lang="en-US" sz="1300" dirty="0" smtClean="0"/>
              <a:t>area. </a:t>
            </a:r>
            <a:endParaRPr lang="en-CA" sz="1300" dirty="0"/>
          </a:p>
          <a:p>
            <a:r>
              <a:rPr lang="en-US" sz="1300" dirty="0"/>
              <a:t> </a:t>
            </a:r>
            <a:endParaRPr lang="en-CA" sz="1300" dirty="0"/>
          </a:p>
          <a:p>
            <a:r>
              <a:rPr lang="en-US" sz="1300" dirty="0"/>
              <a:t>First, is of course AV Nackawic… Which you </a:t>
            </a:r>
            <a:r>
              <a:rPr lang="en-US" sz="1300" dirty="0" smtClean="0"/>
              <a:t>have heard </a:t>
            </a:r>
            <a:r>
              <a:rPr lang="en-US" sz="1300" dirty="0"/>
              <a:t>from </a:t>
            </a:r>
            <a:r>
              <a:rPr lang="en-US" sz="1300" dirty="0" smtClean="0"/>
              <a:t>tonight.</a:t>
            </a:r>
            <a:endParaRPr lang="en-CA" sz="1300" dirty="0"/>
          </a:p>
          <a:p>
            <a:r>
              <a:rPr lang="en-US" sz="1300" dirty="0"/>
              <a:t>Second, </a:t>
            </a:r>
            <a:r>
              <a:rPr lang="en-US" sz="1300" dirty="0" smtClean="0"/>
              <a:t>is the</a:t>
            </a:r>
            <a:r>
              <a:rPr lang="en-US" sz="1300" baseline="0" dirty="0" smtClean="0"/>
              <a:t> </a:t>
            </a:r>
            <a:r>
              <a:rPr lang="en-US" sz="1300" dirty="0" smtClean="0"/>
              <a:t>Sisson </a:t>
            </a:r>
            <a:r>
              <a:rPr lang="en-US" sz="1300" dirty="0"/>
              <a:t>Mine Project and </a:t>
            </a:r>
            <a:r>
              <a:rPr lang="en-US" sz="1300" dirty="0" smtClean="0"/>
              <a:t>Third</a:t>
            </a:r>
            <a:r>
              <a:rPr lang="en-US" sz="1300" dirty="0"/>
              <a:t>, </a:t>
            </a:r>
            <a:r>
              <a:rPr lang="en-US" sz="1300" dirty="0" smtClean="0"/>
              <a:t> the Mactaquac Dam – more on those in a moment.</a:t>
            </a:r>
            <a:endParaRPr lang="en-CA" sz="1300" dirty="0"/>
          </a:p>
          <a:p>
            <a:r>
              <a:rPr lang="en-US" sz="1300" dirty="0"/>
              <a:t>  </a:t>
            </a:r>
            <a:endParaRPr lang="en-CA" sz="1300" dirty="0"/>
          </a:p>
          <a:p>
            <a:r>
              <a:rPr lang="en-US" sz="1300" dirty="0" smtClean="0"/>
              <a:t>The</a:t>
            </a:r>
            <a:r>
              <a:rPr lang="en-US" sz="1300" baseline="0" dirty="0" smtClean="0"/>
              <a:t> fourth item you will see is Nackawic Area Refugee Support group… recently the community has formed a group to sponsor and support a refugee family and is in the process of putting forth an application for a family to be moved to Nackawic.  This group has not limited itself to just one family and is looking at this as an ongoing process for possibly many years to come. </a:t>
            </a:r>
          </a:p>
          <a:p>
            <a:r>
              <a:rPr lang="en-US" sz="1300" baseline="0" dirty="0" smtClean="0"/>
              <a:t>Although, this is in the beginning stage a strong need is being shown within our province and we, the community and surrounding areas have decided to take an active role.  </a:t>
            </a:r>
          </a:p>
          <a:p>
            <a:endParaRPr lang="en-US" sz="1300" baseline="0" dirty="0" smtClean="0"/>
          </a:p>
          <a:p>
            <a:r>
              <a:rPr lang="en-US" sz="1300" baseline="0" dirty="0" smtClean="0"/>
              <a:t>Although this is a small part of the big picture, I felt it worth being mentioned this evening. </a:t>
            </a:r>
            <a:endParaRPr lang="en-CA" dirty="0"/>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11</a:t>
            </a:fld>
            <a:endParaRPr lang="en-CA" dirty="0"/>
          </a:p>
        </p:txBody>
      </p:sp>
    </p:spTree>
    <p:extLst>
      <p:ext uri="{BB962C8B-B14F-4D97-AF65-F5344CB8AC3E}">
        <p14:creationId xmlns:p14="http://schemas.microsoft.com/office/powerpoint/2010/main" val="207679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smtClean="0">
                <a:solidFill>
                  <a:schemeClr val="tx1"/>
                </a:solidFill>
                <a:effectLst/>
                <a:latin typeface="+mn-lt"/>
                <a:ea typeface="+mn-ea"/>
                <a:cs typeface="+mn-cs"/>
              </a:rPr>
              <a:t>When I reviewed the impact of the Sisson Mine Project, 3 major questions arose and I believe need to be considered carefully:</a:t>
            </a:r>
            <a:endParaRPr lang="en-CA" sz="1050" kern="1200" dirty="0" smtClean="0">
              <a:solidFill>
                <a:schemeClr val="tx1"/>
              </a:solidFill>
              <a:effectLst/>
              <a:latin typeface="+mn-lt"/>
              <a:ea typeface="+mn-ea"/>
              <a:cs typeface="+mn-cs"/>
            </a:endParaRPr>
          </a:p>
          <a:p>
            <a:pPr lvl="0"/>
            <a:r>
              <a:rPr lang="en-US" sz="1050" kern="1200" dirty="0" smtClean="0">
                <a:solidFill>
                  <a:schemeClr val="tx1"/>
                </a:solidFill>
                <a:effectLst/>
                <a:latin typeface="+mn-lt"/>
                <a:ea typeface="+mn-ea"/>
                <a:cs typeface="+mn-cs"/>
              </a:rPr>
              <a:t>With looking at the numbers of employment of 300 to 500 jobs, is it realistic to think that there will be a large increase in people moving to the Town of Nackawic and the school catchment area?......... Yes, it is realistic.</a:t>
            </a:r>
            <a:endParaRPr lang="en-CA" sz="1050" kern="1200" dirty="0" smtClean="0">
              <a:solidFill>
                <a:schemeClr val="tx1"/>
              </a:solidFill>
              <a:effectLst/>
              <a:latin typeface="+mn-lt"/>
              <a:ea typeface="+mn-ea"/>
              <a:cs typeface="+mn-cs"/>
            </a:endParaRPr>
          </a:p>
          <a:p>
            <a:r>
              <a:rPr lang="en-CA" sz="1050" kern="1200" dirty="0" smtClean="0">
                <a:solidFill>
                  <a:schemeClr val="tx1"/>
                </a:solidFill>
                <a:effectLst/>
                <a:latin typeface="+mn-lt"/>
                <a:ea typeface="+mn-ea"/>
                <a:cs typeface="+mn-cs"/>
              </a:rPr>
              <a:t> </a:t>
            </a:r>
            <a:endParaRPr lang="en-CA" sz="1050" dirty="0" smtClean="0">
              <a:effectLst/>
            </a:endParaRPr>
          </a:p>
          <a:p>
            <a:pPr lvl="0"/>
            <a:r>
              <a:rPr lang="en-US" sz="1050" kern="1200" dirty="0" smtClean="0">
                <a:solidFill>
                  <a:schemeClr val="tx1"/>
                </a:solidFill>
                <a:effectLst/>
                <a:latin typeface="+mn-lt"/>
                <a:ea typeface="+mn-ea"/>
                <a:cs typeface="+mn-cs"/>
              </a:rPr>
              <a:t>Will there be areas of indirect employment that this project will have that could affect our community?.......... Yes, there will be</a:t>
            </a:r>
            <a:endParaRPr lang="en-CA" sz="1050" kern="1200" dirty="0" smtClean="0">
              <a:solidFill>
                <a:schemeClr val="tx1"/>
              </a:solidFill>
              <a:effectLst/>
              <a:latin typeface="+mn-lt"/>
              <a:ea typeface="+mn-ea"/>
              <a:cs typeface="+mn-cs"/>
            </a:endParaRPr>
          </a:p>
          <a:p>
            <a:pPr lvl="0"/>
            <a:r>
              <a:rPr lang="en-US" sz="1050" kern="1200" dirty="0" smtClean="0">
                <a:solidFill>
                  <a:schemeClr val="tx1"/>
                </a:solidFill>
                <a:effectLst/>
                <a:latin typeface="+mn-lt"/>
                <a:ea typeface="+mn-ea"/>
                <a:cs typeface="+mn-cs"/>
              </a:rPr>
              <a:t>Will some employees want to come to the closest town compared to living in smaller communities or a larger town or cities? ………..With the services available in Nackawic, yes.</a:t>
            </a:r>
            <a:endParaRPr lang="en-CA" sz="105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It has been well documented in the company’s reports that there will be a major impact for not only the York county but also Carleton County as well.  </a:t>
            </a:r>
            <a:endParaRPr lang="en-CA" sz="1050" kern="1200" dirty="0" smtClean="0">
              <a:solidFill>
                <a:schemeClr val="tx1"/>
              </a:solidFill>
              <a:effectLst/>
              <a:latin typeface="+mn-lt"/>
              <a:ea typeface="+mn-ea"/>
              <a:cs typeface="+mn-cs"/>
            </a:endParaRPr>
          </a:p>
          <a:p>
            <a:r>
              <a:rPr lang="en-CA" sz="1050" kern="1200" dirty="0" smtClean="0">
                <a:solidFill>
                  <a:schemeClr val="tx1"/>
                </a:solidFill>
                <a:effectLst/>
                <a:latin typeface="+mn-lt"/>
                <a:ea typeface="+mn-ea"/>
                <a:cs typeface="+mn-cs"/>
              </a:rPr>
              <a:t> </a:t>
            </a:r>
          </a:p>
          <a:p>
            <a:r>
              <a:rPr lang="en-US" sz="1050" kern="1200" dirty="0" smtClean="0">
                <a:solidFill>
                  <a:schemeClr val="tx1"/>
                </a:solidFill>
                <a:effectLst/>
                <a:latin typeface="+mn-lt"/>
                <a:ea typeface="+mn-ea"/>
                <a:cs typeface="+mn-cs"/>
              </a:rPr>
              <a:t>As recently as a month and half ago, newspapers have reported that the Sisson Mine project has been given provincial EIA approval and is now ready for its’ next step.  </a:t>
            </a:r>
            <a:endParaRPr lang="en-CA" sz="105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 </a:t>
            </a:r>
            <a:endParaRPr lang="en-CA" sz="105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Also after speaking with Greg Davidson, the community relations manager, I know that the roads from Stanley to Nackawic will be utilized and a park and ride will be set up in the Nackawic/Millville area to allow easier access for their employees and the highway system ensuring that the travel between Stanley and Nackawic will be easy and convenient. </a:t>
            </a:r>
            <a:endParaRPr lang="en-CA" sz="1050" kern="1200" dirty="0" smtClean="0">
              <a:solidFill>
                <a:schemeClr val="tx1"/>
              </a:solidFill>
              <a:effectLst/>
              <a:latin typeface="+mn-lt"/>
              <a:ea typeface="+mn-ea"/>
              <a:cs typeface="+mn-cs"/>
            </a:endParaRPr>
          </a:p>
          <a:p>
            <a:r>
              <a:rPr lang="en-CA" sz="1050" kern="1200" dirty="0" smtClean="0">
                <a:solidFill>
                  <a:schemeClr val="tx1"/>
                </a:solidFill>
                <a:effectLst/>
                <a:latin typeface="+mn-lt"/>
                <a:ea typeface="+mn-ea"/>
                <a:cs typeface="+mn-cs"/>
              </a:rPr>
              <a:t> </a:t>
            </a:r>
          </a:p>
          <a:p>
            <a:r>
              <a:rPr lang="en-US" sz="1050" kern="1200" dirty="0" smtClean="0">
                <a:solidFill>
                  <a:schemeClr val="tx1"/>
                </a:solidFill>
                <a:effectLst/>
                <a:latin typeface="+mn-lt"/>
                <a:ea typeface="+mn-ea"/>
                <a:cs typeface="+mn-cs"/>
              </a:rPr>
              <a:t>These items all need to be considered carefully when we talk about enrolment as well as what our schools will need to look like to be able to accommodate possible future numbers.</a:t>
            </a:r>
            <a:endParaRPr lang="en-CA" sz="105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12</a:t>
            </a:fld>
            <a:endParaRPr lang="en-CA" dirty="0"/>
          </a:p>
        </p:txBody>
      </p:sp>
    </p:spTree>
    <p:extLst>
      <p:ext uri="{BB962C8B-B14F-4D97-AF65-F5344CB8AC3E}">
        <p14:creationId xmlns:p14="http://schemas.microsoft.com/office/powerpoint/2010/main" val="400058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50" dirty="0"/>
              <a:t>Moving to the third company that may have </a:t>
            </a:r>
            <a:r>
              <a:rPr lang="en-US" sz="1250" dirty="0" smtClean="0"/>
              <a:t>a major </a:t>
            </a:r>
            <a:r>
              <a:rPr lang="en-US" sz="1250" dirty="0"/>
              <a:t>impact on the future enrolment of our schools is the Mactaquac </a:t>
            </a:r>
            <a:r>
              <a:rPr lang="en-US" sz="1250" dirty="0" smtClean="0"/>
              <a:t>Dam.</a:t>
            </a:r>
            <a:r>
              <a:rPr lang="en-US" sz="1250" dirty="0"/>
              <a:t> </a:t>
            </a:r>
            <a:endParaRPr lang="en-CA" sz="1250" dirty="0"/>
          </a:p>
          <a:p>
            <a:endParaRPr lang="en-US" sz="1250" dirty="0" smtClean="0"/>
          </a:p>
          <a:p>
            <a:r>
              <a:rPr lang="en-US" sz="1250" dirty="0" smtClean="0"/>
              <a:t>In speaking with </a:t>
            </a:r>
            <a:r>
              <a:rPr lang="en-US" sz="1250" dirty="0"/>
              <a:t>one of the </a:t>
            </a:r>
            <a:r>
              <a:rPr lang="en-US" sz="1250" dirty="0" smtClean="0"/>
              <a:t>employees of </a:t>
            </a:r>
            <a:r>
              <a:rPr lang="en-US" sz="1250" dirty="0"/>
              <a:t>Dillon Consulting who assisted in completing the Social Impact Comparative Review for NB </a:t>
            </a:r>
            <a:r>
              <a:rPr lang="en-US" sz="1250" dirty="0" smtClean="0"/>
              <a:t>Power,</a:t>
            </a:r>
            <a:r>
              <a:rPr lang="en-US" sz="1250" baseline="0" dirty="0" smtClean="0"/>
              <a:t> I learned that the company believes that there will be a </a:t>
            </a:r>
            <a:r>
              <a:rPr lang="en-US" sz="1250" dirty="0" smtClean="0"/>
              <a:t>huge </a:t>
            </a:r>
            <a:r>
              <a:rPr lang="en-US" sz="1250" dirty="0"/>
              <a:t>impact on Nackawic and its surrounding </a:t>
            </a:r>
            <a:r>
              <a:rPr lang="en-US" sz="1250" dirty="0" smtClean="0"/>
              <a:t>area in whichever</a:t>
            </a:r>
            <a:r>
              <a:rPr lang="en-US" sz="1250" baseline="0" dirty="0" smtClean="0"/>
              <a:t> one of the three options are selected</a:t>
            </a:r>
            <a:r>
              <a:rPr lang="en-US" sz="1250" dirty="0" smtClean="0"/>
              <a:t>.</a:t>
            </a:r>
          </a:p>
          <a:p>
            <a:endParaRPr lang="en-US" sz="1250" dirty="0" smtClean="0"/>
          </a:p>
          <a:p>
            <a:r>
              <a:rPr lang="en-US" sz="1250" dirty="0" smtClean="0"/>
              <a:t>After</a:t>
            </a:r>
            <a:r>
              <a:rPr lang="en-US" sz="1250" baseline="0" dirty="0" smtClean="0"/>
              <a:t> this conversation, I reached out to NB Power and corresponded with an Environment Manager for the project in which he referenced the Comparative Environmental Review documents, which I have shared the link for at the end of my presentation for your review.  It is approximately 500 pages and  further outlines that which ever option is chosen there will be an impact for our area as demonstrated on this PowerPoint.</a:t>
            </a:r>
          </a:p>
          <a:p>
            <a:endParaRPr lang="en-US" sz="1250" baseline="0" dirty="0" smtClean="0"/>
          </a:p>
          <a:p>
            <a:r>
              <a:rPr lang="en-US" sz="1250" baseline="0" dirty="0" smtClean="0"/>
              <a:t>The decision on which option will be made at the end of 2016, but again with whatever option is chosen there will be an impact.</a:t>
            </a:r>
            <a:endParaRPr lang="en-CA" sz="1250"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13</a:t>
            </a:fld>
            <a:endParaRPr lang="en-CA" dirty="0"/>
          </a:p>
        </p:txBody>
      </p:sp>
    </p:spTree>
    <p:extLst>
      <p:ext uri="{BB962C8B-B14F-4D97-AF65-F5344CB8AC3E}">
        <p14:creationId xmlns:p14="http://schemas.microsoft.com/office/powerpoint/2010/main" val="123392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Let’s talk about the things we do know….</a:t>
            </a:r>
            <a:endParaRPr lang="en-CA" sz="1400" dirty="0"/>
          </a:p>
          <a:p>
            <a:r>
              <a:rPr lang="en-US" sz="1400" dirty="0"/>
              <a:t>Based on current enrolment at NES we have </a:t>
            </a:r>
            <a:r>
              <a:rPr lang="en-US" sz="1400" dirty="0" smtClean="0"/>
              <a:t>206 </a:t>
            </a:r>
            <a:r>
              <a:rPr lang="en-US" sz="1400" dirty="0"/>
              <a:t>children with the capacity of 312.  This would tell us that we are at </a:t>
            </a:r>
            <a:r>
              <a:rPr lang="en-US" sz="1400" dirty="0" smtClean="0"/>
              <a:t>66 </a:t>
            </a:r>
            <a:r>
              <a:rPr lang="en-US" sz="1400" dirty="0"/>
              <a:t>% capacity and </a:t>
            </a:r>
            <a:r>
              <a:rPr lang="en-US" sz="1400" dirty="0" smtClean="0"/>
              <a:t>if Millville were</a:t>
            </a:r>
            <a:r>
              <a:rPr lang="en-US" sz="1400" baseline="0" dirty="0" smtClean="0"/>
              <a:t> to close that number </a:t>
            </a:r>
            <a:r>
              <a:rPr lang="en-US" sz="1400" dirty="0" smtClean="0"/>
              <a:t>would move to 75%.  </a:t>
            </a:r>
            <a:r>
              <a:rPr lang="en-US" sz="1400" dirty="0"/>
              <a:t>As David has stated at the first public meeting the optimum percentage is 60 – 80%.  </a:t>
            </a:r>
            <a:endParaRPr lang="en-CA" sz="1400" dirty="0"/>
          </a:p>
          <a:p>
            <a:r>
              <a:rPr lang="en-US" sz="1400" dirty="0"/>
              <a:t> </a:t>
            </a:r>
            <a:endParaRPr lang="en-CA" sz="1400" dirty="0"/>
          </a:p>
          <a:p>
            <a:r>
              <a:rPr lang="en-US" sz="1400" dirty="0"/>
              <a:t>I would believe that there is no question that this school needs to remain </a:t>
            </a:r>
            <a:r>
              <a:rPr lang="en-US" sz="1400" dirty="0" smtClean="0"/>
              <a:t>open.</a:t>
            </a:r>
            <a:r>
              <a:rPr lang="en-US" sz="1400" baseline="0" dirty="0" smtClean="0"/>
              <a:t> It is situated to handle the impact of the possible economic growth for our area. </a:t>
            </a:r>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14</a:t>
            </a:fld>
            <a:endParaRPr lang="en-CA" dirty="0"/>
          </a:p>
        </p:txBody>
      </p:sp>
    </p:spTree>
    <p:extLst>
      <p:ext uri="{BB962C8B-B14F-4D97-AF65-F5344CB8AC3E}">
        <p14:creationId xmlns:p14="http://schemas.microsoft.com/office/powerpoint/2010/main" val="183104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As</a:t>
            </a:r>
            <a:r>
              <a:rPr lang="en-CA" sz="1400" baseline="0" dirty="0" smtClean="0"/>
              <a:t> well, we know that a reconfiguration of a K-8 would see an enrolment of approximately 359 students with the building capacity of 442. This making the functional capacity of 81%.  If we were again to consider Millville students with this, we would then be at 90%.   </a:t>
            </a:r>
            <a:endParaRPr lang="en-CA"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To close our</a:t>
            </a:r>
            <a:r>
              <a:rPr lang="en-CA" sz="1400" baseline="0" dirty="0" smtClean="0"/>
              <a:t> school now, we would see our children placed in an environment that would be overwhelmed by the current numbers and in a less than optimal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When these projects begin to roll out, we could see the minimal savings projected with the closing of our school swallowed up quickly with expansions or even new school construction to handle the new enrolment numbers.</a:t>
            </a:r>
            <a:endParaRPr lang="en-CA" sz="1400" dirty="0" smtClean="0"/>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15</a:t>
            </a:fld>
            <a:endParaRPr lang="en-CA" dirty="0"/>
          </a:p>
        </p:txBody>
      </p:sp>
    </p:spTree>
    <p:extLst>
      <p:ext uri="{BB962C8B-B14F-4D97-AF65-F5344CB8AC3E}">
        <p14:creationId xmlns:p14="http://schemas.microsoft.com/office/powerpoint/2010/main" val="183104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After the first meeting, I decided it was </a:t>
            </a:r>
            <a:r>
              <a:rPr lang="en-CA" sz="1600" dirty="0" smtClean="0"/>
              <a:t>imperative to </a:t>
            </a:r>
            <a:r>
              <a:rPr lang="en-CA" sz="1600" dirty="0"/>
              <a:t>see what a K-8 school looks like and </a:t>
            </a:r>
            <a:r>
              <a:rPr lang="en-CA" sz="1600" dirty="0" smtClean="0"/>
              <a:t>how</a:t>
            </a:r>
            <a:r>
              <a:rPr lang="en-CA" sz="1600" baseline="0" dirty="0" smtClean="0"/>
              <a:t> it </a:t>
            </a:r>
            <a:r>
              <a:rPr lang="en-CA" sz="1600" dirty="0" smtClean="0"/>
              <a:t>works. After speaking about this briefly</a:t>
            </a:r>
            <a:r>
              <a:rPr lang="en-CA" sz="1600" baseline="0" dirty="0" smtClean="0"/>
              <a:t> </a:t>
            </a:r>
            <a:r>
              <a:rPr lang="en-CA" sz="1600" dirty="0" smtClean="0"/>
              <a:t>with </a:t>
            </a:r>
            <a:r>
              <a:rPr lang="en-CA" sz="1600" dirty="0"/>
              <a:t>David, myself and another PSSC member  arranged to visit and get a </a:t>
            </a:r>
            <a:r>
              <a:rPr lang="en-CA" sz="1600" dirty="0" smtClean="0"/>
              <a:t>tour at the newly merged Bath K-8. </a:t>
            </a:r>
            <a:r>
              <a:rPr lang="en-CA" sz="1600" dirty="0"/>
              <a:t> </a:t>
            </a:r>
            <a:endParaRPr lang="en-CA" sz="1600" dirty="0" smtClean="0"/>
          </a:p>
          <a:p>
            <a:endParaRPr lang="en-CA" sz="1600" dirty="0" smtClean="0"/>
          </a:p>
          <a:p>
            <a:r>
              <a:rPr lang="en-CA" sz="1600" dirty="0" smtClean="0"/>
              <a:t>As </a:t>
            </a:r>
            <a:r>
              <a:rPr lang="en-CA" sz="1600" dirty="0"/>
              <a:t>all of you may </a:t>
            </a:r>
            <a:r>
              <a:rPr lang="en-CA" sz="1600" dirty="0" smtClean="0"/>
              <a:t>be </a:t>
            </a:r>
            <a:r>
              <a:rPr lang="en-CA" sz="1600" dirty="0"/>
              <a:t>aware, there was </a:t>
            </a:r>
            <a:r>
              <a:rPr lang="en-CA" sz="1600" dirty="0" smtClean="0"/>
              <a:t>a </a:t>
            </a:r>
            <a:r>
              <a:rPr lang="en-CA" sz="1600" dirty="0"/>
              <a:t>decision made by the DEC along with the community of Bath to close the Elementary school and have a K- 8 at what was then Bath Middle School.  </a:t>
            </a:r>
            <a:endParaRPr lang="en-CA" sz="1600" dirty="0" smtClean="0"/>
          </a:p>
          <a:p>
            <a:endParaRPr lang="en-CA" sz="1600" dirty="0" smtClean="0"/>
          </a:p>
          <a:p>
            <a:r>
              <a:rPr lang="en-CA" sz="1600" dirty="0" smtClean="0"/>
              <a:t>I </a:t>
            </a:r>
            <a:r>
              <a:rPr lang="en-CA" sz="1600" dirty="0"/>
              <a:t>want to begin by saying what an extraordinary </a:t>
            </a:r>
            <a:r>
              <a:rPr lang="en-CA" sz="1600" dirty="0" smtClean="0"/>
              <a:t>and committed</a:t>
            </a:r>
            <a:r>
              <a:rPr lang="en-CA" sz="1600" baseline="0" dirty="0" smtClean="0"/>
              <a:t> </a:t>
            </a:r>
            <a:r>
              <a:rPr lang="en-CA" sz="1600" dirty="0" smtClean="0"/>
              <a:t>staff </a:t>
            </a:r>
            <a:r>
              <a:rPr lang="en-CA" sz="1600" dirty="0"/>
              <a:t>this school </a:t>
            </a:r>
            <a:r>
              <a:rPr lang="en-CA" sz="1600" dirty="0" smtClean="0"/>
              <a:t>has.</a:t>
            </a:r>
            <a:r>
              <a:rPr lang="en-CA" sz="1400" dirty="0"/>
              <a:t> </a:t>
            </a:r>
          </a:p>
        </p:txBody>
      </p:sp>
      <p:sp>
        <p:nvSpPr>
          <p:cNvPr id="4" name="Slide Number Placeholder 3"/>
          <p:cNvSpPr>
            <a:spLocks noGrp="1"/>
          </p:cNvSpPr>
          <p:nvPr>
            <p:ph type="sldNum" sz="quarter" idx="10"/>
          </p:nvPr>
        </p:nvSpPr>
        <p:spPr/>
        <p:txBody>
          <a:bodyPr/>
          <a:lstStyle/>
          <a:p>
            <a:fld id="{6E42C199-EF27-4AD8-9357-F5AF25EFC610}" type="slidenum">
              <a:rPr lang="en-CA" smtClean="0"/>
              <a:pPr/>
              <a:t>16</a:t>
            </a:fld>
            <a:endParaRPr lang="en-CA" dirty="0"/>
          </a:p>
        </p:txBody>
      </p:sp>
    </p:spTree>
    <p:extLst>
      <p:ext uri="{BB962C8B-B14F-4D97-AF65-F5344CB8AC3E}">
        <p14:creationId xmlns:p14="http://schemas.microsoft.com/office/powerpoint/2010/main" val="371178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kern="1200" dirty="0" smtClean="0">
                <a:solidFill>
                  <a:schemeClr val="tx1"/>
                </a:solidFill>
                <a:effectLst/>
                <a:latin typeface="+mn-lt"/>
                <a:ea typeface="+mn-ea"/>
                <a:cs typeface="+mn-cs"/>
              </a:rPr>
              <a:t>In the tour, I realized that the issues that were happening at Bath would be the same issues in a Nackawic K-8. Except here, they would be increased just based on our enrolment numbers and our growth potential…… </a:t>
            </a:r>
          </a:p>
          <a:p>
            <a:r>
              <a:rPr lang="en-CA" sz="1050" kern="1200" dirty="0" smtClean="0">
                <a:solidFill>
                  <a:schemeClr val="tx1"/>
                </a:solidFill>
                <a:effectLst/>
                <a:latin typeface="+mn-lt"/>
                <a:ea typeface="+mn-ea"/>
                <a:cs typeface="+mn-cs"/>
              </a:rPr>
              <a:t>We would not have the same educational opportunities and experiences that our schools now provide. Our children’s education would be greatly affected…..</a:t>
            </a:r>
          </a:p>
          <a:p>
            <a:r>
              <a:rPr lang="en-CA" sz="1050" kern="1200" dirty="0" smtClean="0">
                <a:solidFill>
                  <a:schemeClr val="tx1"/>
                </a:solidFill>
                <a:effectLst/>
                <a:latin typeface="+mn-lt"/>
                <a:ea typeface="+mn-ea"/>
                <a:cs typeface="+mn-cs"/>
              </a:rPr>
              <a:t>Touring Bath shows that making a consolidation before investing the proper amount of time and money needed to make the right renovations made for a less than optimal environment.</a:t>
            </a:r>
          </a:p>
          <a:p>
            <a:r>
              <a:rPr lang="en-CA" sz="1050" kern="1200" dirty="0" smtClean="0">
                <a:solidFill>
                  <a:schemeClr val="tx1"/>
                </a:solidFill>
                <a:effectLst/>
                <a:latin typeface="+mn-lt"/>
                <a:ea typeface="+mn-ea"/>
                <a:cs typeface="+mn-cs"/>
              </a:rPr>
              <a:t>Space was and is an issue.  Kids had to share gym time with other classes to get 5 days of gym.   With our enrolment, even with shared gym times, it seems impossible that our children would see that much time in the gym.  </a:t>
            </a:r>
          </a:p>
          <a:p>
            <a:r>
              <a:rPr lang="en-CA" sz="1050" kern="1200" dirty="0" smtClean="0">
                <a:solidFill>
                  <a:schemeClr val="tx1"/>
                </a:solidFill>
                <a:effectLst/>
                <a:latin typeface="+mn-lt"/>
                <a:ea typeface="+mn-ea"/>
                <a:cs typeface="+mn-cs"/>
              </a:rPr>
              <a:t> </a:t>
            </a:r>
          </a:p>
          <a:p>
            <a:r>
              <a:rPr lang="en-CA" sz="1050" kern="1200" dirty="0" smtClean="0">
                <a:solidFill>
                  <a:schemeClr val="tx1"/>
                </a:solidFill>
                <a:effectLst/>
                <a:latin typeface="+mn-lt"/>
                <a:ea typeface="+mn-ea"/>
                <a:cs typeface="+mn-cs"/>
              </a:rPr>
              <a:t>There was absolutely no space unused in that school, absolutely none!  Bathrooms that were just recently installed for the K-2 had a major flaw with the urinals in the boys bathroom installed too high, the correction for this was a built platform for them to use.  </a:t>
            </a:r>
          </a:p>
          <a:p>
            <a:r>
              <a:rPr lang="en-CA" sz="1050" kern="1200" dirty="0" smtClean="0">
                <a:solidFill>
                  <a:schemeClr val="tx1"/>
                </a:solidFill>
                <a:effectLst/>
                <a:latin typeface="+mn-lt"/>
                <a:ea typeface="+mn-ea"/>
                <a:cs typeface="+mn-cs"/>
              </a:rPr>
              <a:t> </a:t>
            </a:r>
          </a:p>
          <a:p>
            <a:r>
              <a:rPr lang="en-CA" sz="1050" kern="1200" dirty="0" smtClean="0">
                <a:solidFill>
                  <a:schemeClr val="tx1"/>
                </a:solidFill>
                <a:effectLst/>
                <a:latin typeface="+mn-lt"/>
                <a:ea typeface="+mn-ea"/>
                <a:cs typeface="+mn-cs"/>
              </a:rPr>
              <a:t>To accommodate the educational opportunities that are needed, areas and rooms within their industrial shop were being utilized and worked on to accommodate art, literacy led instruction, home economics and a computer lab with No sound barriers……  </a:t>
            </a:r>
          </a:p>
          <a:p>
            <a:r>
              <a:rPr lang="en-CA" sz="1050" kern="1200" dirty="0" smtClean="0">
                <a:solidFill>
                  <a:schemeClr val="tx1"/>
                </a:solidFill>
                <a:effectLst/>
                <a:latin typeface="+mn-lt"/>
                <a:ea typeface="+mn-ea"/>
                <a:cs typeface="+mn-cs"/>
              </a:rPr>
              <a:t>How any of these programs are expected to operate and educate effectively is a wonder. </a:t>
            </a:r>
          </a:p>
          <a:p>
            <a:r>
              <a:rPr lang="en-CA" sz="1050" kern="1200" dirty="0" smtClean="0">
                <a:solidFill>
                  <a:schemeClr val="tx1"/>
                </a:solidFill>
                <a:effectLst/>
                <a:latin typeface="+mn-lt"/>
                <a:ea typeface="+mn-ea"/>
                <a:cs typeface="+mn-cs"/>
              </a:rPr>
              <a:t> </a:t>
            </a:r>
          </a:p>
          <a:p>
            <a:r>
              <a:rPr lang="en-CA" sz="1050" kern="1200" dirty="0" smtClean="0">
                <a:solidFill>
                  <a:schemeClr val="tx1"/>
                </a:solidFill>
                <a:effectLst/>
                <a:latin typeface="+mn-lt"/>
                <a:ea typeface="+mn-ea"/>
                <a:cs typeface="+mn-cs"/>
              </a:rPr>
              <a:t>The new library in the old home </a:t>
            </a:r>
            <a:r>
              <a:rPr lang="en-CA" sz="1050" kern="1200" dirty="0" err="1" smtClean="0">
                <a:solidFill>
                  <a:schemeClr val="tx1"/>
                </a:solidFill>
                <a:effectLst/>
                <a:latin typeface="+mn-lt"/>
                <a:ea typeface="+mn-ea"/>
                <a:cs typeface="+mn-cs"/>
              </a:rPr>
              <a:t>ec</a:t>
            </a:r>
            <a:r>
              <a:rPr lang="en-CA" sz="1050" kern="1200" dirty="0" smtClean="0">
                <a:solidFill>
                  <a:schemeClr val="tx1"/>
                </a:solidFill>
                <a:effectLst/>
                <a:latin typeface="+mn-lt"/>
                <a:ea typeface="+mn-ea"/>
                <a:cs typeface="+mn-cs"/>
              </a:rPr>
              <a:t> room was not functional with the books in boxes and with no shelves to place them on. </a:t>
            </a:r>
          </a:p>
          <a:p>
            <a:r>
              <a:rPr lang="en-CA" sz="1050" kern="1200" dirty="0" smtClean="0">
                <a:solidFill>
                  <a:schemeClr val="tx1"/>
                </a:solidFill>
                <a:effectLst/>
                <a:latin typeface="+mn-lt"/>
                <a:ea typeface="+mn-ea"/>
                <a:cs typeface="+mn-cs"/>
              </a:rPr>
              <a:t>We spend a lot of time working on literacy with our children so to have a non-functioning library within a school seems to be </a:t>
            </a:r>
            <a:r>
              <a:rPr lang="en-CA" sz="1050" b="1" kern="1200" dirty="0" smtClean="0">
                <a:solidFill>
                  <a:schemeClr val="tx1"/>
                </a:solidFill>
                <a:effectLst/>
                <a:latin typeface="+mn-lt"/>
                <a:ea typeface="+mn-ea"/>
                <a:cs typeface="+mn-cs"/>
              </a:rPr>
              <a:t>counter- intuitive</a:t>
            </a:r>
            <a:r>
              <a:rPr lang="en-CA" sz="1050" kern="1200" dirty="0" smtClean="0">
                <a:solidFill>
                  <a:schemeClr val="tx1"/>
                </a:solidFill>
                <a:effectLst/>
                <a:latin typeface="+mn-lt"/>
                <a:ea typeface="+mn-ea"/>
                <a:cs typeface="+mn-cs"/>
              </a:rPr>
              <a:t> to the province’s mandate to increase our literacy scores.     </a:t>
            </a:r>
          </a:p>
          <a:p>
            <a:r>
              <a:rPr lang="en-CA" sz="1200" kern="1200" dirty="0" smtClean="0">
                <a:solidFill>
                  <a:schemeClr val="tx1"/>
                </a:solidFill>
                <a:effectLst/>
                <a:latin typeface="+mn-lt"/>
                <a:ea typeface="+mn-ea"/>
                <a:cs typeface="+mn-cs"/>
              </a:rPr>
              <a:t/>
            </a:r>
            <a:br>
              <a:rPr lang="en-CA"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 </a:t>
            </a:r>
          </a:p>
          <a:p>
            <a:endParaRPr lang="en-CA" sz="1100" baseline="0" dirty="0" smtClean="0"/>
          </a:p>
        </p:txBody>
      </p:sp>
      <p:sp>
        <p:nvSpPr>
          <p:cNvPr id="4" name="Slide Number Placeholder 3"/>
          <p:cNvSpPr>
            <a:spLocks noGrp="1"/>
          </p:cNvSpPr>
          <p:nvPr>
            <p:ph type="sldNum" sz="quarter" idx="10"/>
          </p:nvPr>
        </p:nvSpPr>
        <p:spPr/>
        <p:txBody>
          <a:bodyPr/>
          <a:lstStyle/>
          <a:p>
            <a:fld id="{6E42C199-EF27-4AD8-9357-F5AF25EFC610}" type="slidenum">
              <a:rPr lang="en-CA" smtClean="0"/>
              <a:pPr/>
              <a:t>17</a:t>
            </a:fld>
            <a:endParaRPr lang="en-CA" dirty="0"/>
          </a:p>
        </p:txBody>
      </p:sp>
    </p:spTree>
    <p:extLst>
      <p:ext uri="{BB962C8B-B14F-4D97-AF65-F5344CB8AC3E}">
        <p14:creationId xmlns:p14="http://schemas.microsoft.com/office/powerpoint/2010/main" val="586912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t>The staff at the Bath K-8 have done remarkable work in what must seem like impossible conditions. </a:t>
            </a:r>
            <a:r>
              <a:rPr lang="en-CA" sz="1400" baseline="0" dirty="0" smtClean="0"/>
              <a:t>  </a:t>
            </a:r>
          </a:p>
          <a:p>
            <a:r>
              <a:rPr lang="en-CA" sz="1400" baseline="0" dirty="0" smtClean="0"/>
              <a:t>One of the most concerning areas for me was the shared office on the upper level of the school.  This room was shared between the guidance counsellor, the method and resource teacher and with some speech pathologist time when permitted.  </a:t>
            </a:r>
          </a:p>
          <a:p>
            <a:r>
              <a:rPr lang="en-CA" sz="1400" baseline="0" dirty="0" smtClean="0"/>
              <a:t>So this being said, when a child may need to discuss sensitive issues, they could be interrupted or sharing the space with another child who needs help with extra work or that needed space away from others for a time period.  </a:t>
            </a:r>
          </a:p>
          <a:p>
            <a:r>
              <a:rPr lang="en-CA" sz="1400" baseline="0" dirty="0" smtClean="0"/>
              <a:t>This is not the model of what is needed to have our children feel like their needs are valued and to give them the ability to discuss things that are important and private to them.   </a:t>
            </a:r>
          </a:p>
          <a:p>
            <a:r>
              <a:rPr lang="en-CA" sz="1400" baseline="0" dirty="0" smtClean="0"/>
              <a:t>Also, to add to this, this was the space set up as the temporary library for the older kids until the other library was completed and in working order.   This area being smaller than our current R&amp;M room at NES!</a:t>
            </a:r>
          </a:p>
          <a:p>
            <a:r>
              <a:rPr lang="en-CA" sz="1400" baseline="0" dirty="0" smtClean="0"/>
              <a:t>Unacceptable but in itself would be a reality if one of the “What-If” scenarios were decided from Meeting #1.  </a:t>
            </a:r>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18</a:t>
            </a:fld>
            <a:endParaRPr lang="en-CA" dirty="0"/>
          </a:p>
        </p:txBody>
      </p:sp>
    </p:spTree>
    <p:extLst>
      <p:ext uri="{BB962C8B-B14F-4D97-AF65-F5344CB8AC3E}">
        <p14:creationId xmlns:p14="http://schemas.microsoft.com/office/powerpoint/2010/main" val="2125443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51" dirty="0" smtClean="0"/>
              <a:t>At</a:t>
            </a:r>
            <a:r>
              <a:rPr lang="en-CA" sz="1151" baseline="0" dirty="0" smtClean="0"/>
              <a:t> NES, we have a full gym designed to meet the needs of all of our children as well as a gymnastic climbing structure.  We have a computer lab and full library with age appropriate books.  NES has worked very hard at developing extra opportunities to accommodate the development of all of our primary grade children.  We begin as soon as they arrive and have increased their opportunities every year as you can see here in this slide. The staff at NES, have been able to allow our primary children the opportunity to have extra curricular activities added to their lives, that teach our children social skills, peer support, the importance of physical health and so much more.  Will all of this be available with a consolidated school?  Not as it stands. Will we have enough space for two computer labs, not as it stands…. Will there be enough space for our children to continue with the Jr. NBA program and drama programs that are currently offered? Not as it stands…  I have been to all three schools on several nights and I can assure you that they are almost in continual use. NMS and NHS share their gyms to give their students the ability to be involved in programs and to allow them the space to practice and continue their growth within their area of interest.  </a:t>
            </a:r>
          </a:p>
          <a:p>
            <a:r>
              <a:rPr lang="en-CA" sz="1151" baseline="0" dirty="0" smtClean="0"/>
              <a:t>Are we willing to tell our children here at NES that their physical activity is no longer important?</a:t>
            </a:r>
          </a:p>
          <a:p>
            <a:r>
              <a:rPr lang="en-CA" sz="1151" baseline="0" dirty="0" smtClean="0"/>
              <a:t>Are we  willing to tell them that kids only within a certain skill level are able to enjoy and participate in what they are passionate about?</a:t>
            </a:r>
          </a:p>
          <a:p>
            <a:r>
              <a:rPr lang="en-CA" sz="1151" baseline="0" dirty="0" smtClean="0"/>
              <a:t>Are  we willing to eliminate programs for our younger children? Only to try to engage them later in life?  </a:t>
            </a:r>
          </a:p>
          <a:p>
            <a:r>
              <a:rPr lang="en-CA" sz="1151" baseline="0" dirty="0" smtClean="0"/>
              <a:t>We say no – our children deserve the same educational opportunities as other students in this district.  </a:t>
            </a:r>
          </a:p>
          <a:p>
            <a:endParaRPr lang="en-CA" sz="1050" baseline="0" dirty="0" smtClean="0"/>
          </a:p>
          <a:p>
            <a:endParaRPr lang="en-CA" sz="1400"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19</a:t>
            </a:fld>
            <a:endParaRPr lang="en-CA" dirty="0"/>
          </a:p>
        </p:txBody>
      </p:sp>
    </p:spTree>
    <p:extLst>
      <p:ext uri="{BB962C8B-B14F-4D97-AF65-F5344CB8AC3E}">
        <p14:creationId xmlns:p14="http://schemas.microsoft.com/office/powerpoint/2010/main" val="221082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 would like to start by talking about some of the great things here that NES has been able to offer….</a:t>
            </a:r>
          </a:p>
          <a:p>
            <a:endParaRPr lang="en-CA" sz="1400" dirty="0" smtClean="0"/>
          </a:p>
          <a:p>
            <a:r>
              <a:rPr lang="en-CA" sz="1400" dirty="0" smtClean="0"/>
              <a:t>First off, I would like to take a</a:t>
            </a:r>
            <a:r>
              <a:rPr lang="en-CA" sz="1400" baseline="0" dirty="0" smtClean="0"/>
              <a:t> moment to give a voice to the students @NES.  The student council has taken the time to share just a few of the wonderful things  they experience here at NES.  </a:t>
            </a:r>
          </a:p>
          <a:p>
            <a:endParaRPr lang="en-CA" sz="1400" dirty="0" smtClean="0"/>
          </a:p>
          <a:p>
            <a:r>
              <a:rPr lang="en-CA" sz="1400" dirty="0" smtClean="0"/>
              <a:t>Playground and Fields</a:t>
            </a:r>
          </a:p>
          <a:p>
            <a:r>
              <a:rPr lang="en-CA" sz="1400" dirty="0" smtClean="0"/>
              <a:t>Stage and Drama Program with Drama Room</a:t>
            </a:r>
          </a:p>
          <a:p>
            <a:r>
              <a:rPr lang="en-CA" sz="1400" dirty="0" smtClean="0"/>
              <a:t>Gym time DAILY for every class with no Double ups </a:t>
            </a:r>
          </a:p>
          <a:p>
            <a:r>
              <a:rPr lang="en-CA" sz="1400" dirty="0" smtClean="0"/>
              <a:t>Elementary Activities, Such as Field Trips, Special Speakers and Presenters </a:t>
            </a:r>
          </a:p>
          <a:p>
            <a:r>
              <a:rPr lang="en-CA" sz="1400" dirty="0" smtClean="0"/>
              <a:t>Play time with their own age group </a:t>
            </a:r>
          </a:p>
          <a:p>
            <a:r>
              <a:rPr lang="en-CA" sz="1400" dirty="0" smtClean="0"/>
              <a:t>Many clubs and activities to do during lunch and after school  </a:t>
            </a:r>
          </a:p>
          <a:p>
            <a:r>
              <a:rPr lang="en-CA" sz="1400" dirty="0" smtClean="0"/>
              <a:t>And of course the Splash Party for all ages at end of year as</a:t>
            </a:r>
            <a:r>
              <a:rPr lang="en-CA" sz="1400" baseline="0" dirty="0" smtClean="0"/>
              <a:t> well as the </a:t>
            </a:r>
            <a:r>
              <a:rPr lang="en-CA" sz="1400" dirty="0" smtClean="0"/>
              <a:t>Grade 5 Farewell</a:t>
            </a:r>
          </a:p>
          <a:p>
            <a:endParaRPr lang="en-CA" sz="1400" dirty="0" smtClean="0"/>
          </a:p>
          <a:p>
            <a:r>
              <a:rPr lang="en-CA" sz="1400" dirty="0" smtClean="0"/>
              <a:t>These activities</a:t>
            </a:r>
            <a:r>
              <a:rPr lang="en-CA" sz="1400" baseline="0" dirty="0" smtClean="0"/>
              <a:t> and so many more not named are geared to all age groups and it is feared that these inclusive opportunities would disappear with a reconfiguration.</a:t>
            </a:r>
            <a:endParaRPr lang="en-CA" sz="1400" dirty="0" smtClean="0"/>
          </a:p>
          <a:p>
            <a:endParaRPr lang="en-CA" sz="1400" baseline="0" dirty="0" smtClean="0"/>
          </a:p>
        </p:txBody>
      </p:sp>
      <p:sp>
        <p:nvSpPr>
          <p:cNvPr id="4" name="Slide Number Placeholder 3"/>
          <p:cNvSpPr>
            <a:spLocks noGrp="1"/>
          </p:cNvSpPr>
          <p:nvPr>
            <p:ph type="sldNum" sz="quarter" idx="10"/>
          </p:nvPr>
        </p:nvSpPr>
        <p:spPr/>
        <p:txBody>
          <a:bodyPr/>
          <a:lstStyle/>
          <a:p>
            <a:fld id="{6E42C199-EF27-4AD8-9357-F5AF25EFC610}" type="slidenum">
              <a:rPr lang="en-CA" smtClean="0"/>
              <a:pPr/>
              <a:t>2</a:t>
            </a:fld>
            <a:endParaRPr lang="en-CA" dirty="0"/>
          </a:p>
        </p:txBody>
      </p:sp>
    </p:spTree>
    <p:extLst>
      <p:ext uri="{BB962C8B-B14F-4D97-AF65-F5344CB8AC3E}">
        <p14:creationId xmlns:p14="http://schemas.microsoft.com/office/powerpoint/2010/main" val="143235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When we look</a:t>
            </a:r>
            <a:r>
              <a:rPr lang="en-CA" sz="1200" baseline="0" dirty="0" smtClean="0"/>
              <a:t> at what our children have at NES, we have to think about the wonderful playground that volunteers and the community have worked so hard on. The ability to have individual space for both the primary grades as well as the older grades.  This allows them to develop through the natural stages of growth, development of their social skills as well as giving the teachers the ability to help children develop conflict resolution skills in an appropriate manner and build the foundation for continued growth.</a:t>
            </a:r>
          </a:p>
          <a:p>
            <a:endParaRPr lang="en-CA" sz="1200" baseline="0" dirty="0" smtClean="0"/>
          </a:p>
          <a:p>
            <a:r>
              <a:rPr lang="en-CA" sz="1200" baseline="0" dirty="0" smtClean="0"/>
              <a:t>If we were to move to Nackawic Middle School, all of our equipment would not be able to be moved and we would automatically lose one soccer field- two can now barely accommodate our growing programs how can one be expected to handle it? </a:t>
            </a:r>
          </a:p>
          <a:p>
            <a:endParaRPr lang="en-CA"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As</a:t>
            </a:r>
            <a:r>
              <a:rPr lang="en-CA" sz="1200" baseline="0" dirty="0" smtClean="0"/>
              <a:t> you may have read, David has reported that although our equipment meets CSA requirements, the removal and relocation is likely not to happen and that we would need to look at getting new equipment that is not covered with the relocation.  This being left to our community.  David had mentioned the cost is minimally $80,000 . I have researched this data and can assure you with the requirements set forth by CSA, this is a very conservative number to even replace what we would be leaving behind.  The cost would most likely be in the 6 figures.  This will have to be funded by fundraising and could take us years to replace.  I can assure you that some of our children may never see it back in their time at a new K-8.</a:t>
            </a:r>
            <a:endParaRPr lang="en-CA" sz="1200" dirty="0" smtClean="0"/>
          </a:p>
          <a:p>
            <a:endParaRPr lang="en-CA" sz="1400"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20</a:t>
            </a:fld>
            <a:endParaRPr lang="en-CA" dirty="0"/>
          </a:p>
        </p:txBody>
      </p:sp>
    </p:spTree>
    <p:extLst>
      <p:ext uri="{BB962C8B-B14F-4D97-AF65-F5344CB8AC3E}">
        <p14:creationId xmlns:p14="http://schemas.microsoft.com/office/powerpoint/2010/main" val="1141075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effectLst/>
                <a:latin typeface="+mn-lt"/>
                <a:ea typeface="+mn-ea"/>
                <a:cs typeface="+mn-cs"/>
              </a:rPr>
              <a:t>Reconfiguring our Schools into a K-8 would definitely see several losses for both our NES AND NMS students.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Of the these 5 areas of education that you see on the slide, we would need to remove at </a:t>
            </a:r>
            <a:r>
              <a:rPr lang="en-CA" sz="1200" b="1" kern="1200" dirty="0" smtClean="0">
                <a:solidFill>
                  <a:schemeClr val="tx1"/>
                </a:solidFill>
                <a:effectLst/>
                <a:latin typeface="+mn-lt"/>
                <a:ea typeface="+mn-ea"/>
                <a:cs typeface="+mn-cs"/>
              </a:rPr>
              <a:t>least</a:t>
            </a:r>
            <a:r>
              <a:rPr lang="en-CA" sz="1200" kern="1200" dirty="0" smtClean="0">
                <a:solidFill>
                  <a:schemeClr val="tx1"/>
                </a:solidFill>
                <a:effectLst/>
                <a:latin typeface="+mn-lt"/>
                <a:ea typeface="+mn-ea"/>
                <a:cs typeface="+mn-cs"/>
              </a:rPr>
              <a:t> 3 if the school was to function as is just to accommodate the needed home rooms.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If approval was given to add a portable, we would still lose at </a:t>
            </a:r>
            <a:r>
              <a:rPr lang="en-CA" sz="1200" b="1" kern="1200" dirty="0" smtClean="0">
                <a:solidFill>
                  <a:schemeClr val="tx1"/>
                </a:solidFill>
                <a:effectLst/>
                <a:latin typeface="+mn-lt"/>
                <a:ea typeface="+mn-ea"/>
                <a:cs typeface="+mn-cs"/>
              </a:rPr>
              <a:t>least</a:t>
            </a:r>
            <a:r>
              <a:rPr lang="en-CA" sz="1200" kern="1200" dirty="0" smtClean="0">
                <a:solidFill>
                  <a:schemeClr val="tx1"/>
                </a:solidFill>
                <a:effectLst/>
                <a:latin typeface="+mn-lt"/>
                <a:ea typeface="+mn-ea"/>
                <a:cs typeface="+mn-cs"/>
              </a:rPr>
              <a:t> 2.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This still would mean limited gym time, a cafeteria that would be too small to handle the increase in students, all the offerings that I have talked about tonight at NES and only one computer lab for over 350 students.</a:t>
            </a:r>
          </a:p>
          <a:p>
            <a:endParaRPr lang="en-CA" sz="1400"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21</a:t>
            </a:fld>
            <a:endParaRPr lang="en-CA" dirty="0"/>
          </a:p>
        </p:txBody>
      </p:sp>
    </p:spTree>
    <p:extLst>
      <p:ext uri="{BB962C8B-B14F-4D97-AF65-F5344CB8AC3E}">
        <p14:creationId xmlns:p14="http://schemas.microsoft.com/office/powerpoint/2010/main" val="2620337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050" dirty="0" smtClean="0"/>
              <a:t>Let take a quick look at some</a:t>
            </a:r>
            <a:r>
              <a:rPr lang="en-CA" sz="1050" baseline="0" dirty="0" smtClean="0"/>
              <a:t> other schools recently opened in our district.  </a:t>
            </a:r>
            <a:endParaRPr lang="en-CA" sz="1050" dirty="0" smtClean="0"/>
          </a:p>
          <a:p>
            <a:pPr marL="0" indent="0">
              <a:buFont typeface="Arial" panose="020B0604020202020204" pitchFamily="34" charset="0"/>
              <a:buNone/>
            </a:pPr>
            <a:endParaRPr lang="en-CA" sz="1050" dirty="0" smtClean="0"/>
          </a:p>
          <a:p>
            <a:pPr marL="0" indent="0">
              <a:buFont typeface="Arial" panose="020B0604020202020204" pitchFamily="34" charset="0"/>
              <a:buNone/>
            </a:pPr>
            <a:r>
              <a:rPr lang="en-CA" sz="1050" dirty="0" smtClean="0"/>
              <a:t>When looking at the two</a:t>
            </a:r>
            <a:r>
              <a:rPr lang="en-CA" sz="1050" baseline="0" dirty="0" smtClean="0"/>
              <a:t> new Woodstock </a:t>
            </a:r>
            <a:r>
              <a:rPr lang="en-CA" sz="1050" dirty="0" smtClean="0"/>
              <a:t>schools that</a:t>
            </a:r>
            <a:r>
              <a:rPr lang="en-CA" sz="1050" baseline="0" dirty="0" smtClean="0"/>
              <a:t> have recently been built and opened in Woodstock, you see a very different understanding of what school and the educational opportunities offered to students a mere 50 kms away looks like. </a:t>
            </a:r>
          </a:p>
          <a:p>
            <a:pPr marL="0" indent="0">
              <a:buFont typeface="Arial" panose="020B0604020202020204" pitchFamily="34" charset="0"/>
              <a:buNone/>
            </a:pPr>
            <a:r>
              <a:rPr lang="en-CA" sz="1050" baseline="0" dirty="0" smtClean="0"/>
              <a:t>Large spacious classrooms, p</a:t>
            </a:r>
            <a:r>
              <a:rPr lang="en-CA" sz="1000" b="0" i="0" kern="1200" dirty="0" smtClean="0">
                <a:solidFill>
                  <a:schemeClr val="tx1"/>
                </a:solidFill>
                <a:effectLst/>
                <a:latin typeface="+mn-lt"/>
                <a:ea typeface="+mn-ea"/>
                <a:cs typeface="+mn-cs"/>
              </a:rPr>
              <a:t>rimary classes have bathrooms in them, the latest technology with newest smart boards and projectors, </a:t>
            </a:r>
            <a:r>
              <a:rPr lang="en-CA" sz="1000" b="0" i="0" kern="1200" dirty="0" err="1" smtClean="0">
                <a:solidFill>
                  <a:schemeClr val="tx1"/>
                </a:solidFill>
                <a:effectLst/>
                <a:latin typeface="+mn-lt"/>
                <a:ea typeface="+mn-ea"/>
                <a:cs typeface="+mn-cs"/>
              </a:rPr>
              <a:t>cafetorium</a:t>
            </a:r>
            <a:r>
              <a:rPr lang="en-CA" sz="1000" b="0" i="0" kern="1200" dirty="0" smtClean="0">
                <a:solidFill>
                  <a:schemeClr val="tx1"/>
                </a:solidFill>
                <a:effectLst/>
                <a:latin typeface="+mn-lt"/>
                <a:ea typeface="+mn-ea"/>
                <a:cs typeface="+mn-cs"/>
              </a:rPr>
              <a:t> that has a stage with all the lights and sound built in as well as back stage, giant</a:t>
            </a:r>
            <a:r>
              <a:rPr lang="en-CA" sz="1000" b="0" i="0" kern="1200" baseline="0" dirty="0" smtClean="0">
                <a:solidFill>
                  <a:schemeClr val="tx1"/>
                </a:solidFill>
                <a:effectLst/>
                <a:latin typeface="+mn-lt"/>
                <a:ea typeface="+mn-ea"/>
                <a:cs typeface="+mn-cs"/>
              </a:rPr>
              <a:t> </a:t>
            </a:r>
            <a:r>
              <a:rPr lang="en-CA" sz="1000" b="0" i="0" kern="1200" dirty="0" smtClean="0">
                <a:solidFill>
                  <a:schemeClr val="tx1"/>
                </a:solidFill>
                <a:effectLst/>
                <a:latin typeface="+mn-lt"/>
                <a:ea typeface="+mn-ea"/>
                <a:cs typeface="+mn-cs"/>
              </a:rPr>
              <a:t>art room with built in cupboards, a music room and a mini theater with built in risers, 2 gyms with offices and large equipment rooms, science lab with a storage room for chemicals, shop area and tech lab, beautiful library, computer labs, offices for guidance, resource and specialists.  They even have an area for a pre-school system which they are working on setting up this year</a:t>
            </a:r>
            <a:r>
              <a:rPr lang="en-CA" sz="1000" b="0" i="0" kern="1200" baseline="0" dirty="0" smtClean="0">
                <a:solidFill>
                  <a:schemeClr val="tx1"/>
                </a:solidFill>
                <a:effectLst/>
                <a:latin typeface="+mn-lt"/>
                <a:ea typeface="+mn-ea"/>
                <a:cs typeface="+mn-cs"/>
              </a:rPr>
              <a:t> and </a:t>
            </a:r>
            <a:r>
              <a:rPr lang="en-CA" sz="1000" b="0" i="0" kern="1200" dirty="0" smtClean="0">
                <a:solidFill>
                  <a:schemeClr val="tx1"/>
                </a:solidFill>
                <a:effectLst/>
                <a:latin typeface="+mn-lt"/>
                <a:ea typeface="+mn-ea"/>
                <a:cs typeface="+mn-cs"/>
              </a:rPr>
              <a:t>had money to spend for all new materials.</a:t>
            </a:r>
            <a:endParaRPr lang="en-CA" sz="1050" baseline="0" dirty="0" smtClean="0"/>
          </a:p>
          <a:p>
            <a:pPr marL="0" indent="0">
              <a:buFont typeface="Arial" panose="020B0604020202020204" pitchFamily="34" charset="0"/>
              <a:buNone/>
            </a:pPr>
            <a:endParaRPr lang="en-CA" sz="1050" baseline="0" dirty="0" smtClean="0"/>
          </a:p>
          <a:p>
            <a:pPr marL="0" indent="0">
              <a:buFont typeface="Arial" panose="020B0604020202020204" pitchFamily="34" charset="0"/>
              <a:buNone/>
            </a:pPr>
            <a:r>
              <a:rPr lang="en-CA" sz="1050" baseline="0" dirty="0" smtClean="0"/>
              <a:t>Seeing such a space, you know that the children who attend these schools are going to have a wonderful environment to allow their curious and active minds to explore and learn in.  </a:t>
            </a:r>
          </a:p>
          <a:p>
            <a:pPr marL="0" indent="0">
              <a:buFont typeface="Arial" panose="020B0604020202020204" pitchFamily="34" charset="0"/>
              <a:buNone/>
            </a:pPr>
            <a:r>
              <a:rPr lang="en-CA" sz="1050" baseline="0" dirty="0" smtClean="0"/>
              <a:t>I regretfully say that this is not what is in the works for Nackawic on the “What-If” scenario. </a:t>
            </a:r>
          </a:p>
          <a:p>
            <a:pPr marL="0" indent="0">
              <a:buFont typeface="Arial" panose="020B0604020202020204" pitchFamily="34" charset="0"/>
              <a:buNone/>
            </a:pPr>
            <a:endParaRPr lang="en-CA" sz="1050" baseline="0" dirty="0" smtClean="0"/>
          </a:p>
          <a:p>
            <a:pPr marL="0" indent="0">
              <a:buFont typeface="Arial" panose="020B0604020202020204" pitchFamily="34" charset="0"/>
              <a:buNone/>
            </a:pPr>
            <a:r>
              <a:rPr lang="en-CA" sz="1050" baseline="0" dirty="0" smtClean="0"/>
              <a:t>I believe that the creation of a K-8 in Nackawic will see what can only be labelled as a two tiered educational system in our district.  That what was not acceptable in the creation of the new schools in Woodstock will be more than happily thrust on our children  and deemed more than appropriate and acceptable.</a:t>
            </a:r>
          </a:p>
          <a:p>
            <a:pPr marL="0" indent="0">
              <a:buFont typeface="Arial" panose="020B0604020202020204" pitchFamily="34" charset="0"/>
              <a:buNone/>
            </a:pPr>
            <a:endParaRPr lang="en-CA" sz="1050" baseline="0" dirty="0" smtClean="0"/>
          </a:p>
          <a:p>
            <a:pPr marL="0" indent="0">
              <a:buFont typeface="Arial" panose="020B0604020202020204" pitchFamily="34" charset="0"/>
              <a:buNone/>
            </a:pPr>
            <a:r>
              <a:rPr lang="en-CA" sz="1050" baseline="0" dirty="0" smtClean="0"/>
              <a:t>The effects of a two tiered educational system would be detrimental to the quality of our children’s education and futures and is unjust.</a:t>
            </a:r>
          </a:p>
          <a:p>
            <a:pPr marL="0" indent="0">
              <a:buFont typeface="Arial" panose="020B0604020202020204" pitchFamily="34" charset="0"/>
              <a:buNone/>
            </a:pPr>
            <a:r>
              <a:rPr lang="en-CA" sz="1050" baseline="0" dirty="0" smtClean="0"/>
              <a:t>This is not acceptable.</a:t>
            </a:r>
          </a:p>
          <a:p>
            <a:pPr marL="0" indent="0">
              <a:buFont typeface="Arial" panose="020B0604020202020204" pitchFamily="34" charset="0"/>
              <a:buNone/>
            </a:pPr>
            <a:endParaRPr lang="en-CA" sz="1100" baseline="0" dirty="0" smtClean="0"/>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22</a:t>
            </a:fld>
            <a:endParaRPr lang="en-CA" dirty="0"/>
          </a:p>
        </p:txBody>
      </p:sp>
    </p:spTree>
    <p:extLst>
      <p:ext uri="{BB962C8B-B14F-4D97-AF65-F5344CB8AC3E}">
        <p14:creationId xmlns:p14="http://schemas.microsoft.com/office/powerpoint/2010/main" val="835822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baseline="0" dirty="0" smtClean="0"/>
              <a:t>The savings that were presented at the first meeting that would be seen from a reconfiguration are minimal but come at a great cost to our children and their education. </a:t>
            </a:r>
          </a:p>
          <a:p>
            <a:endParaRPr lang="en-CA" sz="1300" baseline="0" dirty="0" smtClean="0"/>
          </a:p>
          <a:p>
            <a:r>
              <a:rPr lang="en-CA" sz="1300" baseline="0" dirty="0" smtClean="0"/>
              <a:t>Our teachers because they are so committed, would see that the children were taught but… I am sure that morale would be low as the challenges and obstacles are worked through.</a:t>
            </a:r>
          </a:p>
          <a:p>
            <a:endParaRPr lang="en-CA" sz="1300" baseline="0" dirty="0" smtClean="0"/>
          </a:p>
          <a:p>
            <a:r>
              <a:rPr lang="en-CA" sz="1300" baseline="0" dirty="0" smtClean="0"/>
              <a:t>Our children and their future deserve better than to be used as a cost saving measure. </a:t>
            </a:r>
          </a:p>
        </p:txBody>
      </p:sp>
      <p:sp>
        <p:nvSpPr>
          <p:cNvPr id="4" name="Slide Number Placeholder 3"/>
          <p:cNvSpPr>
            <a:spLocks noGrp="1"/>
          </p:cNvSpPr>
          <p:nvPr>
            <p:ph type="sldNum" sz="quarter" idx="10"/>
          </p:nvPr>
        </p:nvSpPr>
        <p:spPr/>
        <p:txBody>
          <a:bodyPr/>
          <a:lstStyle/>
          <a:p>
            <a:fld id="{6E42C199-EF27-4AD8-9357-F5AF25EFC610}" type="slidenum">
              <a:rPr lang="en-CA" smtClean="0"/>
              <a:pPr/>
              <a:t>23</a:t>
            </a:fld>
            <a:endParaRPr lang="en-CA" dirty="0"/>
          </a:p>
        </p:txBody>
      </p:sp>
    </p:spTree>
    <p:extLst>
      <p:ext uri="{BB962C8B-B14F-4D97-AF65-F5344CB8AC3E}">
        <p14:creationId xmlns:p14="http://schemas.microsoft.com/office/powerpoint/2010/main" val="1657686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According to the District’s own definition Nackawic Elementary is at the optimum capacity for the educational needs of its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Why, would we then close it to put our children into a less than optimal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What we have is currently serving our children and their needs well, to make any changes would be destructive to our children, and this is simply irresponsible and wrong.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smtClean="0"/>
              <a:t>Ttake</a:t>
            </a:r>
            <a:r>
              <a:rPr lang="en-CA" sz="1400" baseline="0" dirty="0" smtClean="0"/>
              <a:t> into consideration the information presented here tonight.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Reflect strongly on what it would mean to close our schools then be forced into an unsound situation if Nackawic sees a surge in population growth as predicted.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Please leave the status quo here in Nackawic for the sake of our children and their futures.</a:t>
            </a:r>
          </a:p>
        </p:txBody>
      </p:sp>
      <p:sp>
        <p:nvSpPr>
          <p:cNvPr id="4" name="Slide Number Placeholder 3"/>
          <p:cNvSpPr>
            <a:spLocks noGrp="1"/>
          </p:cNvSpPr>
          <p:nvPr>
            <p:ph type="sldNum" sz="quarter" idx="10"/>
          </p:nvPr>
        </p:nvSpPr>
        <p:spPr/>
        <p:txBody>
          <a:bodyPr/>
          <a:lstStyle/>
          <a:p>
            <a:fld id="{6E42C199-EF27-4AD8-9357-F5AF25EFC610}" type="slidenum">
              <a:rPr lang="en-CA" smtClean="0"/>
              <a:pPr/>
              <a:t>24</a:t>
            </a:fld>
            <a:endParaRPr lang="en-CA" dirty="0"/>
          </a:p>
        </p:txBody>
      </p:sp>
    </p:spTree>
    <p:extLst>
      <p:ext uri="{BB962C8B-B14F-4D97-AF65-F5344CB8AC3E}">
        <p14:creationId xmlns:p14="http://schemas.microsoft.com/office/powerpoint/2010/main" val="487706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aseline="0" dirty="0" smtClean="0"/>
              <a:t>In closing a final note….</a:t>
            </a:r>
          </a:p>
          <a:p>
            <a:endParaRPr lang="en-CA" sz="1400" baseline="0" dirty="0" smtClean="0"/>
          </a:p>
          <a:p>
            <a:endParaRPr lang="en-CA" sz="1400" baseline="0" dirty="0" smtClean="0"/>
          </a:p>
          <a:p>
            <a:r>
              <a:rPr lang="en-CA" sz="1400" baseline="0" dirty="0" smtClean="0"/>
              <a:t>To the DEC Members who are faced with making a very hard decision, I ask that when you recall my presentation you take at least this one thought with you…. </a:t>
            </a:r>
          </a:p>
          <a:p>
            <a:endParaRPr lang="en-CA" sz="1400" baseline="0" dirty="0" smtClean="0"/>
          </a:p>
          <a:p>
            <a:r>
              <a:rPr lang="en-CA" sz="1400" baseline="0" dirty="0" smtClean="0"/>
              <a:t>We are a community that  has the potential for growth given the large industrial projects on the horizon.  We have strong community involvement and support and are confident that we have made the right choice  in our request to maintain status quo.         </a:t>
            </a:r>
          </a:p>
          <a:p>
            <a:endParaRPr lang="en-CA" sz="1400" baseline="0" dirty="0" smtClean="0"/>
          </a:p>
          <a:p>
            <a:r>
              <a:rPr lang="en-CA" sz="1400" baseline="0" dirty="0" smtClean="0"/>
              <a:t>Thank you</a:t>
            </a:r>
            <a:endParaRPr lang="en-CA" sz="1400" dirty="0" smtClean="0"/>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25</a:t>
            </a:fld>
            <a:endParaRPr lang="en-CA" dirty="0"/>
          </a:p>
        </p:txBody>
      </p:sp>
    </p:spTree>
    <p:extLst>
      <p:ext uri="{BB962C8B-B14F-4D97-AF65-F5344CB8AC3E}">
        <p14:creationId xmlns:p14="http://schemas.microsoft.com/office/powerpoint/2010/main" val="3156244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26</a:t>
            </a:fld>
            <a:endParaRPr lang="en-CA" dirty="0"/>
          </a:p>
        </p:txBody>
      </p:sp>
    </p:spTree>
    <p:extLst>
      <p:ext uri="{BB962C8B-B14F-4D97-AF65-F5344CB8AC3E}">
        <p14:creationId xmlns:p14="http://schemas.microsoft.com/office/powerpoint/2010/main" val="393421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t>Here you</a:t>
            </a:r>
            <a:r>
              <a:rPr lang="en-CA" sz="1400" baseline="0" dirty="0" smtClean="0"/>
              <a:t> can see our kids enjoying  one of those activities in the drama club. </a:t>
            </a:r>
          </a:p>
          <a:p>
            <a:endParaRPr lang="en-CA" sz="1400" baseline="0" dirty="0" smtClean="0"/>
          </a:p>
          <a:p>
            <a:r>
              <a:rPr lang="en-CA" sz="1400" baseline="0" dirty="0" smtClean="0"/>
              <a:t>The children are able to experience the many sides of drama,  utilizing our stage to perform, building their self esteem, exploring their creativity and developing their public performing skills.  </a:t>
            </a:r>
          </a:p>
          <a:p>
            <a:endParaRPr lang="en-CA" sz="1400" baseline="0" dirty="0" smtClean="0"/>
          </a:p>
          <a:p>
            <a:r>
              <a:rPr lang="en-CA" sz="1400" baseline="0" dirty="0" smtClean="0"/>
              <a:t>We are very proud of their accomplishments.  </a:t>
            </a:r>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3</a:t>
            </a:fld>
            <a:endParaRPr lang="en-CA" dirty="0"/>
          </a:p>
        </p:txBody>
      </p:sp>
    </p:spTree>
    <p:extLst>
      <p:ext uri="{BB962C8B-B14F-4D97-AF65-F5344CB8AC3E}">
        <p14:creationId xmlns:p14="http://schemas.microsoft.com/office/powerpoint/2010/main" val="79554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dirty="0" smtClean="0"/>
              <a:t>The results from the “TTFM” surveys at NES clearly shows  that our students are interested and motivated in their learning.  This is due to our staff here at the school who go way beyond their duties to make sure that our children are active and engaged in their educational experience. This picture from the Fall Family Fun Night shows just how far they are willing to go to enliven the educational experience.</a:t>
            </a:r>
            <a:endParaRPr lang="en-US" sz="1400" dirty="0" smtClean="0"/>
          </a:p>
          <a:p>
            <a:endParaRPr lang="en-US" sz="1400" dirty="0" smtClean="0"/>
          </a:p>
          <a:p>
            <a:r>
              <a:rPr lang="en-US" sz="1400" dirty="0" smtClean="0"/>
              <a:t>I</a:t>
            </a:r>
            <a:r>
              <a:rPr lang="en-US" sz="1400" baseline="0" dirty="0" smtClean="0"/>
              <a:t>n speaking with some newer members of our community, I have heard repeatedly that one of the major draws to this area is the size of our schools and the quality of the teaching and programming. One of the main advantages to living rurally is the ability to have the school size in moderation and also the opportunity for our teachers to know who and where our children come from, while relating to their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As many of you can relate, when our children are happy, we are happy.</a:t>
            </a:r>
            <a:endParaRPr lang="en-US" sz="1400" dirty="0" smtClean="0"/>
          </a:p>
          <a:p>
            <a:endParaRPr lang="en-US" sz="1400" baseline="0" dirty="0" smtClean="0"/>
          </a:p>
        </p:txBody>
      </p:sp>
      <p:sp>
        <p:nvSpPr>
          <p:cNvPr id="4" name="Slide Number Placeholder 3"/>
          <p:cNvSpPr>
            <a:spLocks noGrp="1"/>
          </p:cNvSpPr>
          <p:nvPr>
            <p:ph type="sldNum" sz="quarter" idx="10"/>
          </p:nvPr>
        </p:nvSpPr>
        <p:spPr/>
        <p:txBody>
          <a:bodyPr/>
          <a:lstStyle/>
          <a:p>
            <a:fld id="{6E42C199-EF27-4AD8-9357-F5AF25EFC610}" type="slidenum">
              <a:rPr lang="en-CA" smtClean="0"/>
              <a:pPr/>
              <a:t>4</a:t>
            </a:fld>
            <a:endParaRPr lang="en-CA" dirty="0"/>
          </a:p>
        </p:txBody>
      </p:sp>
    </p:spTree>
    <p:extLst>
      <p:ext uri="{BB962C8B-B14F-4D97-AF65-F5344CB8AC3E}">
        <p14:creationId xmlns:p14="http://schemas.microsoft.com/office/powerpoint/2010/main" val="25395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smtClean="0"/>
              <a:t>Here</a:t>
            </a:r>
            <a:r>
              <a:rPr lang="en-CA" sz="1400" baseline="0" dirty="0" smtClean="0"/>
              <a:t> I would like to share with you our achievements and goals in our outdoor space that has been created with the support of our community.  </a:t>
            </a:r>
          </a:p>
          <a:p>
            <a:endParaRPr lang="en-CA" sz="1400" baseline="0" dirty="0" smtClean="0"/>
          </a:p>
          <a:p>
            <a:r>
              <a:rPr lang="en-CA" sz="1400" baseline="0" dirty="0" smtClean="0"/>
              <a:t>We have a dedicated team of volunteers who have worked hard to create a safe playground to encourage social interaction and physical activity. </a:t>
            </a:r>
          </a:p>
          <a:p>
            <a:endParaRPr lang="en-CA" sz="1400" baseline="0" dirty="0" smtClean="0"/>
          </a:p>
          <a:p>
            <a:r>
              <a:rPr lang="en-CA" sz="1400" baseline="0" dirty="0" smtClean="0"/>
              <a:t>There is on going work and planning to expand the area of play along with a creative idea for stimulated learning, that would see an eco learning space set along side of our playground in a dense wooded area. </a:t>
            </a:r>
          </a:p>
          <a:p>
            <a:endParaRPr lang="en-CA" sz="1400" baseline="0" dirty="0" smtClean="0"/>
          </a:p>
          <a:p>
            <a:r>
              <a:rPr lang="en-CA" sz="1400" baseline="0" dirty="0" smtClean="0"/>
              <a:t>This would allow our children an enhanced learning experience, that would help make connections for our students around environmental issues while in a natural setting.   </a:t>
            </a:r>
            <a:endParaRPr lang="en-CA" sz="1400"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5</a:t>
            </a:fld>
            <a:endParaRPr lang="en-CA" dirty="0"/>
          </a:p>
        </p:txBody>
      </p:sp>
    </p:spTree>
    <p:extLst>
      <p:ext uri="{BB962C8B-B14F-4D97-AF65-F5344CB8AC3E}">
        <p14:creationId xmlns:p14="http://schemas.microsoft.com/office/powerpoint/2010/main" val="372061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aseline="0" dirty="0" smtClean="0"/>
              <a:t>Our Home and School here at NES was re-established in 2010 and currently has </a:t>
            </a:r>
            <a:r>
              <a:rPr lang="en-CA" sz="1400" dirty="0"/>
              <a:t>54 </a:t>
            </a:r>
            <a:r>
              <a:rPr lang="en-CA" sz="1400" dirty="0" smtClean="0"/>
              <a:t>families</a:t>
            </a:r>
            <a:r>
              <a:rPr lang="en-CA" sz="1400" baseline="0" dirty="0" smtClean="0"/>
              <a:t> involved.  With the proceeds of their many efforts, there has been several gains for NES as you can see listed just a few.  </a:t>
            </a:r>
          </a:p>
          <a:p>
            <a:endParaRPr lang="en-CA" sz="1400" baseline="0" dirty="0" smtClean="0"/>
          </a:p>
          <a:p>
            <a:r>
              <a:rPr lang="en-CA" sz="1400" baseline="0" dirty="0" smtClean="0"/>
              <a:t>The Home and school has not only focused on our children’s education growth but with AV Nackawic’s assistance have had the ability to help meet the needs of families in the community and continue to unite both our school and the community together.  </a:t>
            </a:r>
          </a:p>
          <a:p>
            <a:endParaRPr lang="en-CA" sz="1400" baseline="0" dirty="0" smtClean="0"/>
          </a:p>
          <a:p>
            <a:r>
              <a:rPr lang="en-CA" sz="1400" baseline="0" dirty="0" smtClean="0"/>
              <a:t>This illustrating to our children that it is everyone’s duties to give back and support each other!</a:t>
            </a:r>
            <a:endParaRPr lang="en-CA" sz="1400"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6</a:t>
            </a:fld>
            <a:endParaRPr lang="en-CA" dirty="0"/>
          </a:p>
        </p:txBody>
      </p:sp>
    </p:spTree>
    <p:extLst>
      <p:ext uri="{BB962C8B-B14F-4D97-AF65-F5344CB8AC3E}">
        <p14:creationId xmlns:p14="http://schemas.microsoft.com/office/powerpoint/2010/main" val="120923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When we talk about the Impact of our schools on the community, we have to talk about rental space.  Within our schools, there are outside organizations that utilize space to offer activities and services to our children and members of our community.  I am briefly going to talk about one of them with the permission of River Valley Taekwondo’s owners Stephen and Natasha Kerr.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TKD has been offered at NES since January 2012 and is open to anyone that is 4 Years old and above.  They have classes on Tuesday and Thursday evening beginning in September through late May and have people coming in from Nackawic and surrounding areas.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What happens when there is no gym time available to them for rent?  Where do they go?  Do we lose them completely?  We have a couple of individuals and companies that have been able to bring our community their strength and what happens to them if we don’t have the schools to support this?  I can tell you this.  They will no longer be here.   </a:t>
            </a:r>
          </a:p>
          <a:p>
            <a:endParaRPr lang="en-US"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7</a:t>
            </a:fld>
            <a:endParaRPr lang="en-CA"/>
          </a:p>
        </p:txBody>
      </p:sp>
    </p:spTree>
    <p:extLst>
      <p:ext uri="{BB962C8B-B14F-4D97-AF65-F5344CB8AC3E}">
        <p14:creationId xmlns:p14="http://schemas.microsoft.com/office/powerpoint/2010/main" val="60482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a:t>
            </a:r>
            <a:r>
              <a:rPr lang="en-US" sz="1400" baseline="0" dirty="0" smtClean="0"/>
              <a:t> want to talk a moment about the impact on other children in our community. Our Nackawic Childcare centre uses not only our playground but our public library, and use our gym at NES on occasion.  </a:t>
            </a:r>
          </a:p>
          <a:p>
            <a:endParaRPr lang="en-US" sz="1400" baseline="0" dirty="0" smtClean="0"/>
          </a:p>
          <a:p>
            <a:r>
              <a:rPr lang="en-US" sz="1400" dirty="0" smtClean="0"/>
              <a:t>The great concern, is that the Daycare are walking up to 30 children to the school in the morning. They have one secondary</a:t>
            </a:r>
            <a:r>
              <a:rPr lang="en-US" sz="1400" baseline="0" dirty="0" smtClean="0"/>
              <a:t> </a:t>
            </a:r>
            <a:r>
              <a:rPr lang="en-US" sz="1400" dirty="0" smtClean="0"/>
              <a:t>street to cross</a:t>
            </a:r>
            <a:r>
              <a:rPr lang="en-US" sz="1400" baseline="0" dirty="0" smtClean="0"/>
              <a:t>.  I</a:t>
            </a:r>
            <a:r>
              <a:rPr lang="en-US" sz="1400" dirty="0" smtClean="0"/>
              <a:t>f NES was to move to NMS this would double the distance for them to walk with these children as well as have them crossing the busiest street in Nackawic with people going to work, buses arriving,</a:t>
            </a:r>
            <a:r>
              <a:rPr lang="en-US" sz="1400" baseline="0" dirty="0" smtClean="0"/>
              <a:t> parents </a:t>
            </a:r>
            <a:r>
              <a:rPr lang="en-US" sz="1400" dirty="0" smtClean="0"/>
              <a:t>dropping children off and high school children driving to school.  </a:t>
            </a:r>
          </a:p>
          <a:p>
            <a:endParaRPr lang="en-US" sz="1400" dirty="0" smtClean="0"/>
          </a:p>
          <a:p>
            <a:r>
              <a:rPr lang="en-US" sz="1400" dirty="0" smtClean="0"/>
              <a:t>This is a major concern especially in the winter; as this road goes downhill and at times is very slippery. </a:t>
            </a:r>
            <a:endParaRPr lang="en-CA" sz="1400" dirty="0" smtClean="0"/>
          </a:p>
          <a:p>
            <a:endParaRPr lang="en-CA" sz="1600" dirty="0" smtClean="0"/>
          </a:p>
          <a:p>
            <a:endParaRPr lang="en-US" sz="1400"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8</a:t>
            </a:fld>
            <a:endParaRPr lang="en-CA"/>
          </a:p>
        </p:txBody>
      </p:sp>
    </p:spTree>
    <p:extLst>
      <p:ext uri="{BB962C8B-B14F-4D97-AF65-F5344CB8AC3E}">
        <p14:creationId xmlns:p14="http://schemas.microsoft.com/office/powerpoint/2010/main" val="316137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smtClean="0"/>
              <a:t>Following </a:t>
            </a:r>
            <a:r>
              <a:rPr lang="en-US" sz="1400" dirty="0"/>
              <a:t>Meeting #</a:t>
            </a:r>
            <a:r>
              <a:rPr lang="en-US" sz="1400" dirty="0" smtClean="0"/>
              <a:t>1, the PSSC</a:t>
            </a:r>
            <a:r>
              <a:rPr lang="en-US" sz="1400" baseline="0" dirty="0" smtClean="0"/>
              <a:t> surveyed the </a:t>
            </a:r>
            <a:r>
              <a:rPr lang="en-US" sz="1400" dirty="0" smtClean="0"/>
              <a:t>parents to find out what</a:t>
            </a:r>
            <a:r>
              <a:rPr lang="en-US" sz="1400" baseline="0" dirty="0" smtClean="0"/>
              <a:t> they </a:t>
            </a:r>
            <a:r>
              <a:rPr lang="en-US" sz="1400" dirty="0" smtClean="0"/>
              <a:t>thought was </a:t>
            </a:r>
            <a:r>
              <a:rPr lang="en-US" sz="1400" dirty="0"/>
              <a:t>best for their children.  As you can see here, the results were overwhelming. </a:t>
            </a:r>
            <a:endParaRPr lang="en-US" sz="1400" dirty="0" smtClean="0"/>
          </a:p>
          <a:p>
            <a:pPr defTabSz="931774">
              <a:defRPr/>
            </a:pPr>
            <a:endParaRPr lang="en-US" sz="1400" dirty="0" smtClean="0"/>
          </a:p>
          <a:p>
            <a:pPr defTabSz="931774">
              <a:defRPr/>
            </a:pPr>
            <a:r>
              <a:rPr lang="en-US" sz="1400" dirty="0" smtClean="0"/>
              <a:t>90% </a:t>
            </a:r>
            <a:r>
              <a:rPr lang="en-US" sz="1400" dirty="0"/>
              <a:t>of our parents selected status quo or for </a:t>
            </a:r>
            <a:r>
              <a:rPr lang="en-US" sz="1400" dirty="0" smtClean="0"/>
              <a:t>repairs to be completed </a:t>
            </a:r>
            <a:r>
              <a:rPr lang="en-US" sz="1400" baseline="0" dirty="0" smtClean="0"/>
              <a:t>t</a:t>
            </a:r>
            <a:r>
              <a:rPr lang="en-US" sz="1400" dirty="0" smtClean="0"/>
              <a:t>o </a:t>
            </a:r>
            <a:r>
              <a:rPr lang="en-US" sz="1400" dirty="0"/>
              <a:t>maintain </a:t>
            </a:r>
            <a:r>
              <a:rPr lang="en-US" sz="1400" dirty="0" smtClean="0"/>
              <a:t>NES.  </a:t>
            </a:r>
          </a:p>
          <a:p>
            <a:pPr defTabSz="931774">
              <a:defRPr/>
            </a:pPr>
            <a:endParaRPr lang="en-US" sz="1400" dirty="0" smtClean="0"/>
          </a:p>
          <a:p>
            <a:pPr defTabSz="931774">
              <a:defRPr/>
            </a:pPr>
            <a:r>
              <a:rPr lang="en-US" sz="1400" dirty="0" smtClean="0"/>
              <a:t>In </a:t>
            </a:r>
            <a:r>
              <a:rPr lang="en-US" sz="1400" dirty="0"/>
              <a:t>the remainder of my presentation, I will supply you with the data which has helped us make this decision.</a:t>
            </a:r>
            <a:endParaRPr lang="en-CA" sz="1400" dirty="0"/>
          </a:p>
          <a:p>
            <a:endParaRPr lang="en-CA" dirty="0"/>
          </a:p>
        </p:txBody>
      </p:sp>
      <p:sp>
        <p:nvSpPr>
          <p:cNvPr id="4" name="Slide Number Placeholder 3"/>
          <p:cNvSpPr>
            <a:spLocks noGrp="1"/>
          </p:cNvSpPr>
          <p:nvPr>
            <p:ph type="sldNum" sz="quarter" idx="10"/>
          </p:nvPr>
        </p:nvSpPr>
        <p:spPr/>
        <p:txBody>
          <a:bodyPr/>
          <a:lstStyle/>
          <a:p>
            <a:fld id="{6E42C199-EF27-4AD8-9357-F5AF25EFC610}" type="slidenum">
              <a:rPr lang="en-CA" smtClean="0"/>
              <a:pPr/>
              <a:t>9</a:t>
            </a:fld>
            <a:endParaRPr lang="en-CA" dirty="0"/>
          </a:p>
        </p:txBody>
      </p:sp>
    </p:spTree>
    <p:extLst>
      <p:ext uri="{BB962C8B-B14F-4D97-AF65-F5344CB8AC3E}">
        <p14:creationId xmlns:p14="http://schemas.microsoft.com/office/powerpoint/2010/main" val="375850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16B09-8D6B-4FA4-9C94-237019939F1F}"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16B09-8D6B-4FA4-9C94-237019939F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16B09-8D6B-4FA4-9C94-237019939F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16B09-8D6B-4FA4-9C94-237019939F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116B09-8D6B-4FA4-9C94-237019939F1F}"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116B09-8D6B-4FA4-9C94-237019939F1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116B09-8D6B-4FA4-9C94-237019939F1F}"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116B09-8D6B-4FA4-9C94-237019939F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116B09-8D6B-4FA4-9C94-237019939F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116B09-8D6B-4FA4-9C94-237019939F1F}"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FBB6EE-2F24-492C-9024-492AFB18A673}" type="datetimeFigureOut">
              <a:rPr lang="en-US" smtClean="0"/>
              <a:pPr/>
              <a:t>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116B09-8D6B-4FA4-9C94-237019939F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0FBB6EE-2F24-492C-9024-492AFB18A673}" type="datetimeFigureOut">
              <a:rPr lang="en-US" smtClean="0"/>
              <a:pPr/>
              <a:t>1/9/2016</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7116B09-8D6B-4FA4-9C94-237019939F1F}"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issonpartnership.com/s/opportunites.a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cbc.ca/news/canada/new-brunswick/sisosn-mine-eia-approval-1.3348552" TargetMode="External"/><Relationship Id="rId5" Type="http://schemas.openxmlformats.org/officeDocument/2006/relationships/hyperlink" Target="http://www.mactaquac.ca/wp-content/uploads/2015/10/CER_Mactaquac_Project_Sept2015.pdf" TargetMode="External"/><Relationship Id="rId4" Type="http://schemas.openxmlformats.org/officeDocument/2006/relationships/hyperlink" Target="http://www.mactaquac.ca/wp-content/uploads/2015/09/SICR_Mactaquac_Project_Sept20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sz="4400" dirty="0" smtClean="0"/>
              <a:t>Nackawic Elementary School</a:t>
            </a:r>
            <a:endParaRPr lang="en-US" dirty="0"/>
          </a:p>
        </p:txBody>
      </p:sp>
      <p:sp>
        <p:nvSpPr>
          <p:cNvPr id="3" name="Subtitle 2"/>
          <p:cNvSpPr>
            <a:spLocks noGrp="1"/>
          </p:cNvSpPr>
          <p:nvPr>
            <p:ph type="subTitle" idx="1"/>
          </p:nvPr>
        </p:nvSpPr>
        <p:spPr/>
        <p:txBody>
          <a:bodyPr/>
          <a:lstStyle/>
          <a:p>
            <a:pPr algn="ctr">
              <a:lnSpc>
                <a:spcPct val="200000"/>
              </a:lnSpc>
            </a:pPr>
            <a:r>
              <a:rPr lang="en-US" dirty="0" smtClean="0"/>
              <a:t>Presented by Jeanette Garland  </a:t>
            </a:r>
            <a:endParaRPr lang="en-US" dirty="0"/>
          </a:p>
        </p:txBody>
      </p:sp>
      <p:sp>
        <p:nvSpPr>
          <p:cNvPr id="4" name="TextBox 3"/>
          <p:cNvSpPr txBox="1"/>
          <p:nvPr/>
        </p:nvSpPr>
        <p:spPr>
          <a:xfrm>
            <a:off x="2438400" y="533400"/>
            <a:ext cx="4495800" cy="369332"/>
          </a:xfrm>
          <a:prstGeom prst="rect">
            <a:avLst/>
          </a:prstGeom>
          <a:noFill/>
        </p:spPr>
        <p:txBody>
          <a:bodyPr wrap="square" rtlCol="0">
            <a:spAutoFit/>
          </a:bodyPr>
          <a:lstStyle/>
          <a:p>
            <a:r>
              <a:rPr lang="en-US" dirty="0" smtClean="0"/>
              <a:t>Could place school photo here</a:t>
            </a:r>
            <a:endParaRPr lang="en-US" dirty="0"/>
          </a:p>
        </p:txBody>
      </p:sp>
      <p:pic>
        <p:nvPicPr>
          <p:cNvPr id="4098" name="Picture 2" descr="C:\Users\home\Downloads\School Photo.jpg"/>
          <p:cNvPicPr>
            <a:picLocks noChangeAspect="1" noChangeArrowheads="1"/>
          </p:cNvPicPr>
          <p:nvPr/>
        </p:nvPicPr>
        <p:blipFill>
          <a:blip r:embed="rId3" cstate="print"/>
          <a:srcRect/>
          <a:stretch>
            <a:fillRect/>
          </a:stretch>
        </p:blipFill>
        <p:spPr bwMode="auto">
          <a:xfrm>
            <a:off x="914400" y="228600"/>
            <a:ext cx="7315200" cy="2667000"/>
          </a:xfrm>
          <a:prstGeom prst="rect">
            <a:avLst/>
          </a:prstGeom>
          <a:noFill/>
        </p:spPr>
      </p:pic>
    </p:spTree>
    <p:extLst>
      <p:ext uri="{BB962C8B-B14F-4D97-AF65-F5344CB8AC3E}">
        <p14:creationId xmlns:p14="http://schemas.microsoft.com/office/powerpoint/2010/main" val="109737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6781800" cy="914400"/>
          </a:xfrm>
        </p:spPr>
        <p:txBody>
          <a:bodyPr/>
          <a:lstStyle/>
          <a:p>
            <a:r>
              <a:rPr lang="en-US" dirty="0" smtClean="0"/>
              <a:t>Enrolment</a:t>
            </a:r>
            <a:endParaRPr lang="en-US" dirty="0"/>
          </a:p>
        </p:txBody>
      </p:sp>
      <p:sp>
        <p:nvSpPr>
          <p:cNvPr id="8" name="TextBox 7"/>
          <p:cNvSpPr txBox="1"/>
          <p:nvPr/>
        </p:nvSpPr>
        <p:spPr>
          <a:xfrm>
            <a:off x="990600" y="4267200"/>
            <a:ext cx="7010400" cy="461665"/>
          </a:xfrm>
          <a:prstGeom prst="rect">
            <a:avLst/>
          </a:prstGeom>
          <a:noFill/>
        </p:spPr>
        <p:txBody>
          <a:bodyPr wrap="square" rtlCol="0">
            <a:spAutoFit/>
          </a:bodyPr>
          <a:lstStyle/>
          <a:p>
            <a:pPr algn="ctr"/>
            <a:r>
              <a:rPr lang="en-US" sz="2400" b="1" dirty="0" smtClean="0"/>
              <a:t>(2016 Based on Kindergarten Registration – 29)</a:t>
            </a:r>
            <a:endParaRPr lang="en-US" sz="2400" b="1"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918851118"/>
              </p:ext>
            </p:extLst>
          </p:nvPr>
        </p:nvGraphicFramePr>
        <p:xfrm>
          <a:off x="762000" y="685800"/>
          <a:ext cx="75438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Enrolment </a:t>
            </a:r>
            <a:endParaRPr lang="en-US" dirty="0"/>
          </a:p>
        </p:txBody>
      </p:sp>
      <p:sp>
        <p:nvSpPr>
          <p:cNvPr id="6" name="Text Placeholder 5"/>
          <p:cNvSpPr>
            <a:spLocks noGrp="1"/>
          </p:cNvSpPr>
          <p:nvPr>
            <p:ph type="body" sz="half" idx="2"/>
          </p:nvPr>
        </p:nvSpPr>
        <p:spPr>
          <a:xfrm>
            <a:off x="850392" y="533400"/>
            <a:ext cx="7391400" cy="4876800"/>
          </a:xfrm>
        </p:spPr>
        <p:txBody>
          <a:bodyPr>
            <a:normAutofit lnSpcReduction="10000"/>
          </a:bodyPr>
          <a:lstStyle/>
          <a:p>
            <a:pPr>
              <a:buFont typeface="Wingdings" pitchFamily="2" charset="2"/>
              <a:buChar char="Ø"/>
            </a:pPr>
            <a:r>
              <a:rPr lang="en-US" sz="3600" dirty="0" smtClean="0">
                <a:solidFill>
                  <a:schemeClr val="tx1"/>
                </a:solidFill>
              </a:rPr>
              <a:t>AV NACKAWIC</a:t>
            </a:r>
          </a:p>
          <a:p>
            <a:pPr>
              <a:buFont typeface="Wingdings" pitchFamily="2" charset="2"/>
              <a:buChar char="Ø"/>
            </a:pPr>
            <a:endParaRPr lang="en-US" sz="3600" dirty="0" smtClean="0">
              <a:solidFill>
                <a:schemeClr val="tx1"/>
              </a:solidFill>
            </a:endParaRPr>
          </a:p>
          <a:p>
            <a:pPr>
              <a:buFont typeface="Wingdings" pitchFamily="2" charset="2"/>
              <a:buChar char="Ø"/>
            </a:pPr>
            <a:r>
              <a:rPr lang="en-US" sz="3600" dirty="0" smtClean="0">
                <a:solidFill>
                  <a:schemeClr val="tx1"/>
                </a:solidFill>
              </a:rPr>
              <a:t>SISSON MINE PROJECT </a:t>
            </a:r>
          </a:p>
          <a:p>
            <a:pPr>
              <a:buFont typeface="Wingdings" pitchFamily="2" charset="2"/>
              <a:buChar char="Ø"/>
            </a:pPr>
            <a:endParaRPr lang="en-US" sz="3600" dirty="0" smtClean="0">
              <a:solidFill>
                <a:schemeClr val="tx1"/>
              </a:solidFill>
            </a:endParaRPr>
          </a:p>
          <a:p>
            <a:pPr>
              <a:buFont typeface="Wingdings" pitchFamily="2" charset="2"/>
              <a:buChar char="Ø"/>
            </a:pPr>
            <a:r>
              <a:rPr lang="en-US" sz="3600" dirty="0" smtClean="0">
                <a:solidFill>
                  <a:schemeClr val="tx1"/>
                </a:solidFill>
              </a:rPr>
              <a:t>NB POWER MACTAQUAC DAM</a:t>
            </a:r>
          </a:p>
          <a:p>
            <a:pPr>
              <a:buFont typeface="Wingdings" pitchFamily="2" charset="2"/>
              <a:buChar char="Ø"/>
            </a:pPr>
            <a:endParaRPr lang="en-US" sz="3600" dirty="0" smtClean="0">
              <a:solidFill>
                <a:schemeClr val="tx1"/>
              </a:solidFill>
            </a:endParaRPr>
          </a:p>
          <a:p>
            <a:pPr indent="-457200" defTabSz="457200">
              <a:buFont typeface="Wingdings" pitchFamily="2" charset="2"/>
              <a:buChar char="Ø"/>
            </a:pPr>
            <a:r>
              <a:rPr lang="en-US" sz="3600" dirty="0" smtClean="0">
                <a:solidFill>
                  <a:schemeClr val="tx1"/>
                </a:solidFill>
              </a:rPr>
              <a:t>NACKAWIC AREA REFUGEE                                   	SUPPORT GROUP</a:t>
            </a:r>
          </a:p>
          <a:p>
            <a:endParaRPr lang="en-US" sz="3600" dirty="0" smtClean="0">
              <a:solidFill>
                <a:schemeClr val="tx1"/>
              </a:solidFill>
            </a:endParaRPr>
          </a:p>
          <a:p>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Enrolment</a:t>
            </a:r>
            <a:endParaRPr lang="en-US" dirty="0"/>
          </a:p>
        </p:txBody>
      </p:sp>
      <p:sp>
        <p:nvSpPr>
          <p:cNvPr id="10" name="Content Placeholder 9"/>
          <p:cNvSpPr>
            <a:spLocks noGrp="1"/>
          </p:cNvSpPr>
          <p:nvPr>
            <p:ph sz="half" idx="1"/>
          </p:nvPr>
        </p:nvSpPr>
        <p:spPr/>
        <p:txBody>
          <a:bodyPr>
            <a:normAutofit fontScale="92500" lnSpcReduction="20000"/>
          </a:bodyPr>
          <a:lstStyle/>
          <a:p>
            <a:r>
              <a:rPr lang="en-US" sz="2400" b="1" cap="all" dirty="0" smtClean="0">
                <a:solidFill>
                  <a:schemeClr val="tx1"/>
                </a:solidFill>
              </a:rPr>
              <a:t>$579 MILLION</a:t>
            </a:r>
          </a:p>
          <a:p>
            <a:pPr>
              <a:buNone/>
            </a:pPr>
            <a:r>
              <a:rPr lang="en-US" sz="2400" cap="all" dirty="0" smtClean="0"/>
              <a:t> 	</a:t>
            </a:r>
            <a:r>
              <a:rPr lang="en-US" sz="1900" cap="all" dirty="0" smtClean="0"/>
              <a:t>INVESTMENT DURING CONSTRUCTION</a:t>
            </a:r>
            <a:endParaRPr lang="en-US" sz="2400" cap="all" dirty="0" smtClean="0"/>
          </a:p>
          <a:p>
            <a:r>
              <a:rPr lang="en-US" sz="2400" b="1" cap="all" dirty="0" smtClean="0">
                <a:solidFill>
                  <a:schemeClr val="tx1"/>
                </a:solidFill>
              </a:rPr>
              <a:t>300 JOBS </a:t>
            </a:r>
          </a:p>
          <a:p>
            <a:pPr>
              <a:buNone/>
            </a:pPr>
            <a:r>
              <a:rPr lang="en-US" sz="1900" cap="all" dirty="0" smtClean="0"/>
              <a:t> 	IN NEW BRUNSWICK DURING THE 27 YEAR LIFE OF THE MINE</a:t>
            </a:r>
            <a:endParaRPr lang="en-US" sz="2400" cap="all" dirty="0" smtClean="0"/>
          </a:p>
          <a:p>
            <a:r>
              <a:rPr lang="en-US" sz="2400" b="1" cap="all" dirty="0" smtClean="0">
                <a:solidFill>
                  <a:schemeClr val="tx1"/>
                </a:solidFill>
              </a:rPr>
              <a:t>500 JOBS</a:t>
            </a:r>
          </a:p>
          <a:p>
            <a:pPr>
              <a:buNone/>
            </a:pPr>
            <a:r>
              <a:rPr lang="en-US" sz="2400" b="1" cap="all" dirty="0" smtClean="0"/>
              <a:t>	 </a:t>
            </a:r>
            <a:r>
              <a:rPr lang="en-US" sz="1900" cap="all" dirty="0" smtClean="0"/>
              <a:t>DURING CONSTRUCTION</a:t>
            </a:r>
            <a:endParaRPr lang="en-US" sz="2400" cap="all" dirty="0" smtClean="0"/>
          </a:p>
          <a:p>
            <a:r>
              <a:rPr lang="en-US" sz="2400" b="1" cap="all" dirty="0" smtClean="0">
                <a:solidFill>
                  <a:schemeClr val="tx1"/>
                </a:solidFill>
              </a:rPr>
              <a:t>$100 MILLION</a:t>
            </a:r>
          </a:p>
          <a:p>
            <a:pPr>
              <a:buNone/>
            </a:pPr>
            <a:r>
              <a:rPr lang="en-US" sz="2000" cap="all" dirty="0" smtClean="0"/>
              <a:t>	ANNUAL OPERATING EXPENDITURES</a:t>
            </a:r>
            <a:endParaRPr lang="en-US" sz="2400" dirty="0"/>
          </a:p>
        </p:txBody>
      </p:sp>
      <p:sp>
        <p:nvSpPr>
          <p:cNvPr id="11" name="Content Placeholder 10"/>
          <p:cNvSpPr>
            <a:spLocks noGrp="1"/>
          </p:cNvSpPr>
          <p:nvPr>
            <p:ph sz="half" idx="2"/>
          </p:nvPr>
        </p:nvSpPr>
        <p:spPr>
          <a:ln>
            <a:solidFill>
              <a:srgbClr val="777777"/>
            </a:solidFill>
          </a:ln>
        </p:spPr>
        <p:txBody>
          <a:bodyPr>
            <a:normAutofit fontScale="92500" lnSpcReduction="20000"/>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a:p>
          <a:p>
            <a:pPr algn="ctr">
              <a:buNone/>
            </a:pPr>
            <a:endParaRPr lang="en-US" dirty="0" smtClean="0"/>
          </a:p>
          <a:p>
            <a:pPr algn="ctr">
              <a:buNone/>
            </a:pPr>
            <a:endParaRPr lang="en-US" dirty="0" smtClean="0"/>
          </a:p>
          <a:p>
            <a:pPr algn="ctr">
              <a:buNone/>
            </a:pPr>
            <a:r>
              <a:rPr lang="en-US" sz="3000" i="1" dirty="0" smtClean="0">
                <a:solidFill>
                  <a:schemeClr val="bg2">
                    <a:lumMod val="10000"/>
                  </a:schemeClr>
                </a:solidFill>
                <a:latin typeface="Berlin Sans FB Demi" panose="020E0802020502020306" pitchFamily="34" charset="0"/>
              </a:rPr>
              <a:t>Jobs = Families</a:t>
            </a:r>
          </a:p>
          <a:p>
            <a:pPr algn="ctr">
              <a:buNone/>
            </a:pPr>
            <a:r>
              <a:rPr lang="en-US" sz="3000" i="1" dirty="0" smtClean="0">
                <a:solidFill>
                  <a:schemeClr val="bg2">
                    <a:lumMod val="10000"/>
                  </a:schemeClr>
                </a:solidFill>
                <a:latin typeface="Berlin Sans FB Demi" panose="020E0802020502020306" pitchFamily="34" charset="0"/>
              </a:rPr>
              <a:t>Families = Children</a:t>
            </a:r>
          </a:p>
          <a:p>
            <a:pPr algn="ctr">
              <a:buNone/>
            </a:pPr>
            <a:r>
              <a:rPr lang="en-US" sz="3000" i="1" dirty="0" smtClean="0">
                <a:solidFill>
                  <a:schemeClr val="bg2">
                    <a:lumMod val="10000"/>
                  </a:schemeClr>
                </a:solidFill>
                <a:latin typeface="Berlin Sans FB Demi" panose="020E0802020502020306" pitchFamily="34" charset="0"/>
              </a:rPr>
              <a:t>Children = Schools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990600"/>
            <a:ext cx="3581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Enrolment</a:t>
            </a:r>
            <a:endParaRPr lang="en-US" dirty="0"/>
          </a:p>
        </p:txBody>
      </p:sp>
      <p:sp>
        <p:nvSpPr>
          <p:cNvPr id="3" name="Content Placeholder 2"/>
          <p:cNvSpPr>
            <a:spLocks noGrp="1"/>
          </p:cNvSpPr>
          <p:nvPr>
            <p:ph sz="half" idx="1"/>
          </p:nvPr>
        </p:nvSpPr>
        <p:spPr>
          <a:xfrm>
            <a:off x="762000" y="609600"/>
            <a:ext cx="3657600" cy="4571999"/>
          </a:xfrm>
        </p:spPr>
        <p:txBody>
          <a:bodyPr>
            <a:normAutofit fontScale="92500" lnSpcReduction="10000"/>
          </a:bodyPr>
          <a:lstStyle/>
          <a:p>
            <a:pPr>
              <a:buNone/>
            </a:pPr>
            <a:r>
              <a:rPr lang="en-US" sz="2600" dirty="0" smtClean="0"/>
              <a:t>Section 3.2</a:t>
            </a:r>
          </a:p>
          <a:p>
            <a:pPr>
              <a:buNone/>
            </a:pPr>
            <a:r>
              <a:rPr lang="en-US" sz="1800" b="1" dirty="0" smtClean="0"/>
              <a:t>(Social Impact Comparative Review)</a:t>
            </a:r>
          </a:p>
          <a:p>
            <a:pPr>
              <a:buNone/>
            </a:pPr>
            <a:endParaRPr lang="en-US" sz="1800" dirty="0" smtClean="0"/>
          </a:p>
          <a:p>
            <a:pPr>
              <a:buNone/>
            </a:pPr>
            <a:r>
              <a:rPr lang="en-US" sz="2000" dirty="0" smtClean="0"/>
              <a:t>“..for any options, will put an </a:t>
            </a:r>
            <a:r>
              <a:rPr lang="en-US" sz="2000" b="1" dirty="0" smtClean="0"/>
              <a:t>elevated demand </a:t>
            </a:r>
            <a:r>
              <a:rPr lang="en-US" sz="2000" dirty="0" smtClean="0"/>
              <a:t>on local community infrastructure and services, including emergency services, hospitals, </a:t>
            </a:r>
            <a:r>
              <a:rPr lang="en-US" sz="2000" b="1" dirty="0" smtClean="0"/>
              <a:t>schools</a:t>
            </a:r>
            <a:r>
              <a:rPr lang="en-US" sz="2000" dirty="0" smtClean="0"/>
              <a:t>, and housing.”</a:t>
            </a:r>
          </a:p>
          <a:p>
            <a:pPr>
              <a:buNone/>
            </a:pPr>
            <a:endParaRPr lang="en-US" sz="2000" dirty="0" smtClean="0"/>
          </a:p>
          <a:p>
            <a:pPr>
              <a:buNone/>
            </a:pPr>
            <a:r>
              <a:rPr lang="en-US" sz="2000" dirty="0" smtClean="0"/>
              <a:t>“Workers who relocate to the study area may decide to </a:t>
            </a:r>
            <a:r>
              <a:rPr lang="en-US" sz="2000" b="1" dirty="0" smtClean="0"/>
              <a:t>purchase homes </a:t>
            </a:r>
            <a:r>
              <a:rPr lang="en-US" sz="2000" dirty="0" smtClean="0"/>
              <a:t>in the nearby communities including Fredericton, Woodstock and </a:t>
            </a:r>
            <a:r>
              <a:rPr lang="en-US" sz="2000" b="1" dirty="0" smtClean="0"/>
              <a:t>Nackawic</a:t>
            </a:r>
            <a:r>
              <a:rPr lang="en-US" sz="2000" dirty="0" smtClean="0"/>
              <a:t>.”</a:t>
            </a:r>
            <a:endParaRPr lang="en-US" sz="2000" dirty="0"/>
          </a:p>
        </p:txBody>
      </p:sp>
      <p:sp>
        <p:nvSpPr>
          <p:cNvPr id="4" name="Content Placeholder 3"/>
          <p:cNvSpPr>
            <a:spLocks noGrp="1"/>
          </p:cNvSpPr>
          <p:nvPr>
            <p:ph sz="half" idx="2"/>
          </p:nvPr>
        </p:nvSpPr>
        <p:spPr/>
        <p:txBody>
          <a:bodyPr>
            <a:normAutofit fontScale="92500" lnSpcReduction="10000"/>
          </a:bodyPr>
          <a:lstStyle/>
          <a:p>
            <a:pPr algn="ctr">
              <a:buNone/>
            </a:pPr>
            <a:endParaRPr lang="en-US" sz="4000" b="1" dirty="0" smtClean="0"/>
          </a:p>
          <a:p>
            <a:pPr algn="ctr">
              <a:buNone/>
            </a:pPr>
            <a:endParaRPr lang="en-US" sz="2400"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52600"/>
            <a:ext cx="344418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57200"/>
            <a:ext cx="3305175" cy="114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24400" y="3200400"/>
            <a:ext cx="3228975" cy="1754326"/>
          </a:xfrm>
          <a:prstGeom prst="rect">
            <a:avLst/>
          </a:prstGeom>
          <a:noFill/>
        </p:spPr>
        <p:txBody>
          <a:bodyPr wrap="square" rtlCol="0">
            <a:spAutoFit/>
          </a:bodyPr>
          <a:lstStyle/>
          <a:p>
            <a:r>
              <a:rPr lang="en-CA" b="1" dirty="0" smtClean="0"/>
              <a:t>Option 1   1000-1500 workers</a:t>
            </a:r>
          </a:p>
          <a:p>
            <a:endParaRPr lang="en-CA" b="1" dirty="0" smtClean="0"/>
          </a:p>
          <a:p>
            <a:r>
              <a:rPr lang="en-CA" b="1" dirty="0" smtClean="0"/>
              <a:t>Option 2   600 workers</a:t>
            </a:r>
          </a:p>
          <a:p>
            <a:endParaRPr lang="en-CA" b="1" dirty="0" smtClean="0"/>
          </a:p>
          <a:p>
            <a:r>
              <a:rPr lang="en-CA" b="1" dirty="0" smtClean="0"/>
              <a:t>Option 3    150-300 workers </a:t>
            </a:r>
          </a:p>
          <a:p>
            <a:endParaRPr lang="en-CA" b="1" dirty="0"/>
          </a:p>
        </p:txBody>
      </p:sp>
    </p:spTree>
    <p:extLst>
      <p:ext uri="{BB962C8B-B14F-4D97-AF65-F5344CB8AC3E}">
        <p14:creationId xmlns:p14="http://schemas.microsoft.com/office/powerpoint/2010/main" val="3120616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Enrolment</a:t>
            </a:r>
            <a:endParaRPr lang="en-US" dirty="0"/>
          </a:p>
        </p:txBody>
      </p:sp>
      <p:sp>
        <p:nvSpPr>
          <p:cNvPr id="5" name="Subtitle 4"/>
          <p:cNvSpPr>
            <a:spLocks noGrp="1"/>
          </p:cNvSpPr>
          <p:nvPr>
            <p:ph type="body" sz="half" idx="4294967295"/>
          </p:nvPr>
        </p:nvSpPr>
        <p:spPr>
          <a:xfrm>
            <a:off x="0" y="457200"/>
            <a:ext cx="9144000" cy="4800600"/>
          </a:xfrm>
        </p:spPr>
        <p:txBody>
          <a:bodyPr>
            <a:normAutofit fontScale="92500" lnSpcReduction="20000"/>
          </a:bodyPr>
          <a:lstStyle/>
          <a:p>
            <a:pPr algn="ctr">
              <a:buNone/>
            </a:pPr>
            <a:endParaRPr lang="en-US" sz="6600" i="1" dirty="0" smtClean="0"/>
          </a:p>
          <a:p>
            <a:pPr algn="ctr">
              <a:buNone/>
            </a:pPr>
            <a:r>
              <a:rPr lang="en-US" sz="6600" i="1" dirty="0" smtClean="0"/>
              <a:t>What we do know!</a:t>
            </a:r>
          </a:p>
          <a:p>
            <a:pPr algn="ctr">
              <a:buNone/>
            </a:pPr>
            <a:endParaRPr lang="en-US" sz="2800" dirty="0" smtClean="0"/>
          </a:p>
          <a:p>
            <a:pPr marL="514350" indent="-514350" algn="ctr">
              <a:buNone/>
            </a:pPr>
            <a:r>
              <a:rPr lang="en-US" sz="2800" b="1" dirty="0" smtClean="0"/>
              <a:t>NES 66% Capacity (Current) </a:t>
            </a:r>
          </a:p>
          <a:p>
            <a:pPr marL="514350" indent="-514350" algn="ctr">
              <a:buNone/>
            </a:pPr>
            <a:endParaRPr lang="en-US" sz="2600" dirty="0" smtClean="0"/>
          </a:p>
          <a:p>
            <a:pPr marL="514350" indent="-514350" algn="ctr">
              <a:buNone/>
            </a:pPr>
            <a:r>
              <a:rPr lang="en-US" sz="2600" dirty="0" smtClean="0"/>
              <a:t>Consideration with adding Millville students</a:t>
            </a:r>
          </a:p>
          <a:p>
            <a:pPr marL="514350" indent="-514350" algn="ctr">
              <a:buNone/>
            </a:pPr>
            <a:r>
              <a:rPr lang="en-US" sz="2600" b="1" dirty="0" smtClean="0"/>
              <a:t>75% Capacity</a:t>
            </a:r>
          </a:p>
          <a:p>
            <a:pPr marL="514350" indent="-514350" algn="ctr">
              <a:buNone/>
            </a:pPr>
            <a:endParaRPr lang="en-US" sz="2600" dirty="0" smtClean="0"/>
          </a:p>
          <a:p>
            <a:pPr marL="514350" indent="-514350" algn="ctr">
              <a:buNone/>
            </a:pPr>
            <a:r>
              <a:rPr lang="en-US" sz="3000" b="1" dirty="0" smtClean="0">
                <a:solidFill>
                  <a:srgbClr val="C00000"/>
                </a:solidFill>
              </a:rPr>
              <a:t>60-80 is considered to be “optimum”</a:t>
            </a:r>
          </a:p>
          <a:p>
            <a:pPr marL="514350" indent="-514350" algn="ctr">
              <a:buNone/>
            </a:pPr>
            <a:endParaRPr lang="en-US" sz="2600" dirty="0" smtClean="0"/>
          </a:p>
          <a:p>
            <a:pPr marL="834390" lvl="1" indent="-514350">
              <a:buNone/>
            </a:pPr>
            <a:endParaRPr lang="en-US" sz="2600" b="1" i="1" dirty="0" smtClean="0"/>
          </a:p>
          <a:p>
            <a:pPr algn="ctr">
              <a:buNone/>
            </a:pPr>
            <a:endParaRPr lang="en-US" sz="6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Enrolment</a:t>
            </a:r>
            <a:endParaRPr lang="en-US" dirty="0"/>
          </a:p>
        </p:txBody>
      </p:sp>
      <p:sp>
        <p:nvSpPr>
          <p:cNvPr id="5" name="Subtitle 4"/>
          <p:cNvSpPr>
            <a:spLocks noGrp="1"/>
          </p:cNvSpPr>
          <p:nvPr>
            <p:ph type="body" sz="half" idx="4294967295"/>
          </p:nvPr>
        </p:nvSpPr>
        <p:spPr>
          <a:xfrm>
            <a:off x="0" y="457200"/>
            <a:ext cx="9144000" cy="4800600"/>
          </a:xfrm>
        </p:spPr>
        <p:txBody>
          <a:bodyPr>
            <a:normAutofit fontScale="85000" lnSpcReduction="20000"/>
          </a:bodyPr>
          <a:lstStyle/>
          <a:p>
            <a:pPr algn="ctr">
              <a:buNone/>
            </a:pPr>
            <a:endParaRPr lang="en-US" sz="6600" i="1" dirty="0" smtClean="0"/>
          </a:p>
          <a:p>
            <a:pPr algn="ctr">
              <a:buNone/>
            </a:pPr>
            <a:r>
              <a:rPr lang="en-US" sz="6600" i="1" dirty="0" smtClean="0"/>
              <a:t>What we do know!</a:t>
            </a:r>
          </a:p>
          <a:p>
            <a:pPr algn="ctr">
              <a:buNone/>
            </a:pPr>
            <a:endParaRPr lang="en-US" sz="2800" dirty="0" smtClean="0"/>
          </a:p>
          <a:p>
            <a:pPr marL="514350" indent="-514350" algn="ctr">
              <a:buNone/>
            </a:pPr>
            <a:r>
              <a:rPr lang="en-US" sz="2800" b="1" dirty="0" smtClean="0"/>
              <a:t>Proposed NEW K-8 (with NES and NMS)</a:t>
            </a:r>
          </a:p>
          <a:p>
            <a:pPr marL="514350" indent="-514350" algn="ctr">
              <a:buNone/>
            </a:pPr>
            <a:r>
              <a:rPr lang="en-US" sz="2800" b="1" dirty="0" smtClean="0"/>
              <a:t>81%</a:t>
            </a:r>
          </a:p>
          <a:p>
            <a:pPr marL="514350" indent="-514350" algn="ctr">
              <a:buNone/>
            </a:pPr>
            <a:endParaRPr lang="en-US" sz="2600" dirty="0" smtClean="0"/>
          </a:p>
          <a:p>
            <a:pPr marL="514350" indent="-514350" algn="ctr">
              <a:buNone/>
            </a:pPr>
            <a:r>
              <a:rPr lang="en-US" sz="2600" dirty="0" smtClean="0"/>
              <a:t>Consideration with adding Millville students</a:t>
            </a:r>
          </a:p>
          <a:p>
            <a:pPr marL="514350" indent="-514350" algn="ctr">
              <a:buNone/>
            </a:pPr>
            <a:r>
              <a:rPr lang="en-US" sz="2600" b="1" dirty="0" smtClean="0"/>
              <a:t>90% Capacity</a:t>
            </a:r>
          </a:p>
          <a:p>
            <a:pPr marL="514350" indent="-514350" algn="ctr">
              <a:buNone/>
            </a:pPr>
            <a:endParaRPr lang="en-US" sz="2600" dirty="0" smtClean="0"/>
          </a:p>
          <a:p>
            <a:pPr marL="514350" indent="-514350" algn="ctr">
              <a:buNone/>
            </a:pPr>
            <a:r>
              <a:rPr lang="en-US" sz="3000" b="1" dirty="0" smtClean="0">
                <a:solidFill>
                  <a:srgbClr val="C00000"/>
                </a:solidFill>
              </a:rPr>
              <a:t>80-100% is considered to be “FULL”</a:t>
            </a:r>
          </a:p>
          <a:p>
            <a:pPr marL="514350" indent="-514350" algn="ctr">
              <a:buNone/>
            </a:pPr>
            <a:endParaRPr lang="en-US" sz="2600" dirty="0" smtClean="0"/>
          </a:p>
          <a:p>
            <a:pPr marL="834390" lvl="1" indent="-514350">
              <a:buNone/>
            </a:pPr>
            <a:endParaRPr lang="en-US" sz="2600" b="1" i="1" dirty="0" smtClean="0"/>
          </a:p>
          <a:p>
            <a:pPr algn="ctr">
              <a:buNone/>
            </a:pPr>
            <a:endParaRPr lang="en-US" sz="6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Education</a:t>
            </a:r>
            <a:endParaRPr lang="en-US" dirty="0"/>
          </a:p>
        </p:txBody>
      </p:sp>
      <p:pic>
        <p:nvPicPr>
          <p:cNvPr id="307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057400" y="2057400"/>
            <a:ext cx="4952999"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4294967295"/>
          </p:nvPr>
        </p:nvSpPr>
        <p:spPr>
          <a:xfrm>
            <a:off x="838200" y="609600"/>
            <a:ext cx="7543800" cy="639763"/>
          </a:xfrm>
        </p:spPr>
        <p:txBody>
          <a:bodyPr>
            <a:noAutofit/>
          </a:bodyPr>
          <a:lstStyle/>
          <a:p>
            <a:pPr marL="0" indent="0" algn="ctr">
              <a:buNone/>
            </a:pPr>
            <a:r>
              <a:rPr lang="en-CA" sz="7200" dirty="0" smtClean="0"/>
              <a:t>Bath K – 8 School </a:t>
            </a:r>
            <a:endParaRPr lang="en-CA" sz="7200" dirty="0"/>
          </a:p>
        </p:txBody>
      </p:sp>
    </p:spTree>
    <p:extLst>
      <p:ext uri="{BB962C8B-B14F-4D97-AF65-F5344CB8AC3E}">
        <p14:creationId xmlns:p14="http://schemas.microsoft.com/office/powerpoint/2010/main" val="3985353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Education</a:t>
            </a:r>
            <a:endParaRPr lang="en-US" dirty="0"/>
          </a:p>
        </p:txBody>
      </p:sp>
      <p:sp>
        <p:nvSpPr>
          <p:cNvPr id="4" name="Text Placeholder 3"/>
          <p:cNvSpPr>
            <a:spLocks noGrp="1"/>
          </p:cNvSpPr>
          <p:nvPr>
            <p:ph type="body" idx="1"/>
          </p:nvPr>
        </p:nvSpPr>
        <p:spPr/>
        <p:txBody>
          <a:bodyPr/>
          <a:lstStyle/>
          <a:p>
            <a:r>
              <a:rPr lang="en-US" dirty="0" smtClean="0"/>
              <a:t>BATH MIDDLE SCHOOL</a:t>
            </a:r>
            <a:endParaRPr lang="en-US" dirty="0"/>
          </a:p>
        </p:txBody>
      </p:sp>
      <p:sp>
        <p:nvSpPr>
          <p:cNvPr id="5" name="Content Placeholder 4"/>
          <p:cNvSpPr>
            <a:spLocks noGrp="1"/>
          </p:cNvSpPr>
          <p:nvPr>
            <p:ph sz="half" idx="2"/>
          </p:nvPr>
        </p:nvSpPr>
        <p:spPr>
          <a:xfrm>
            <a:off x="758952" y="1329264"/>
            <a:ext cx="3657600" cy="3928536"/>
          </a:xfrm>
        </p:spPr>
        <p:txBody>
          <a:bodyPr>
            <a:normAutofit fontScale="92500" lnSpcReduction="20000"/>
          </a:bodyPr>
          <a:lstStyle/>
          <a:p>
            <a:r>
              <a:rPr lang="en-US" dirty="0" smtClean="0"/>
              <a:t>Gym sharing </a:t>
            </a:r>
          </a:p>
          <a:p>
            <a:r>
              <a:rPr lang="en-US" dirty="0" smtClean="0"/>
              <a:t>Loss of Elementary Playground (as of visit)</a:t>
            </a:r>
          </a:p>
          <a:p>
            <a:r>
              <a:rPr lang="en-US" dirty="0" smtClean="0"/>
              <a:t>Library (redevelopment)</a:t>
            </a:r>
          </a:p>
          <a:p>
            <a:r>
              <a:rPr lang="en-US" dirty="0" smtClean="0"/>
              <a:t>Lack of Private Space for students</a:t>
            </a:r>
          </a:p>
          <a:p>
            <a:r>
              <a:rPr lang="en-US" dirty="0" smtClean="0"/>
              <a:t>Art, Music, computer labs etc.. reconfigurations (if they can)</a:t>
            </a:r>
          </a:p>
          <a:p>
            <a:r>
              <a:rPr lang="en-US" dirty="0" smtClean="0"/>
              <a:t>Renovations still needed to accommodate what they NEED/HAD </a:t>
            </a:r>
          </a:p>
        </p:txBody>
      </p:sp>
      <p:pic>
        <p:nvPicPr>
          <p:cNvPr id="102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1357618"/>
            <a:ext cx="3657600" cy="364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3"/>
          </p:nvPr>
        </p:nvSpPr>
        <p:spPr/>
        <p:txBody>
          <a:bodyPr/>
          <a:lstStyle/>
          <a:p>
            <a:r>
              <a:rPr lang="en-US" dirty="0" smtClean="0"/>
              <a:t>Proposed K-8</a:t>
            </a:r>
            <a:endParaRPr lang="en-US" dirty="0"/>
          </a:p>
        </p:txBody>
      </p:sp>
    </p:spTree>
    <p:extLst>
      <p:ext uri="{BB962C8B-B14F-4D97-AF65-F5344CB8AC3E}">
        <p14:creationId xmlns:p14="http://schemas.microsoft.com/office/powerpoint/2010/main" val="242647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Quality Education</a:t>
            </a:r>
            <a:endParaRPr lang="en-CA"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591610683"/>
              </p:ext>
            </p:extLst>
          </p:nvPr>
        </p:nvGraphicFramePr>
        <p:xfrm>
          <a:off x="4038600" y="685800"/>
          <a:ext cx="457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Grp="1" noChangeAspect="1" noChangeArrowheads="1"/>
          </p:cNvPicPr>
          <p:nvPr>
            <p:ph sz="half" idx="1"/>
          </p:nvPr>
        </p:nvPicPr>
        <p:blipFill>
          <a:blip r:embed="rId8" cstate="print">
            <a:extLst>
              <a:ext uri="{28A0092B-C50C-407E-A947-70E740481C1C}">
                <a14:useLocalDpi xmlns:a14="http://schemas.microsoft.com/office/drawing/2010/main" val="0"/>
              </a:ext>
            </a:extLst>
          </a:blip>
          <a:srcRect/>
          <a:stretch>
            <a:fillRect/>
          </a:stretch>
        </p:blipFill>
        <p:spPr bwMode="auto">
          <a:xfrm>
            <a:off x="838200" y="1066800"/>
            <a:ext cx="2819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688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Safety</a:t>
            </a:r>
            <a:endParaRPr lang="en-US" dirty="0"/>
          </a:p>
        </p:txBody>
      </p:sp>
      <p:sp>
        <p:nvSpPr>
          <p:cNvPr id="3" name="Content Placeholder 2"/>
          <p:cNvSpPr>
            <a:spLocks noGrp="1"/>
          </p:cNvSpPr>
          <p:nvPr>
            <p:ph idx="1"/>
          </p:nvPr>
        </p:nvSpPr>
        <p:spPr>
          <a:xfrm>
            <a:off x="762000" y="685800"/>
            <a:ext cx="7543800" cy="4724400"/>
          </a:xfrm>
        </p:spPr>
        <p:txBody>
          <a:bodyPr>
            <a:normAutofit fontScale="92500" lnSpcReduction="10000"/>
          </a:bodyPr>
          <a:lstStyle/>
          <a:p>
            <a:endParaRPr lang="en-US" dirty="0"/>
          </a:p>
          <a:p>
            <a:r>
              <a:rPr lang="en-CA" dirty="0"/>
              <a:t>Mini Girls A Team  Basketball (4-5)</a:t>
            </a:r>
          </a:p>
          <a:p>
            <a:r>
              <a:rPr lang="en-CA" dirty="0"/>
              <a:t>Mini Girls B Team Basketball (3-4)</a:t>
            </a:r>
          </a:p>
          <a:p>
            <a:r>
              <a:rPr lang="en-CA" dirty="0"/>
              <a:t>After school Intramurals (3-5</a:t>
            </a:r>
            <a:r>
              <a:rPr lang="en-CA" dirty="0" smtClean="0"/>
              <a:t>)</a:t>
            </a:r>
          </a:p>
          <a:p>
            <a:r>
              <a:rPr lang="en-CA" dirty="0" smtClean="0"/>
              <a:t>Jr</a:t>
            </a:r>
            <a:r>
              <a:rPr lang="en-CA" dirty="0"/>
              <a:t>. NBA Basketball (K-1)</a:t>
            </a:r>
          </a:p>
          <a:p>
            <a:r>
              <a:rPr lang="en-CA" dirty="0"/>
              <a:t>Jr. NBA Basketball (Gr.2)</a:t>
            </a:r>
          </a:p>
          <a:p>
            <a:r>
              <a:rPr lang="en-CA" dirty="0"/>
              <a:t>Gymnastics (K-5)</a:t>
            </a:r>
          </a:p>
          <a:p>
            <a:r>
              <a:rPr lang="en-CA" dirty="0" smtClean="0"/>
              <a:t>Taekwondo </a:t>
            </a:r>
            <a:r>
              <a:rPr lang="en-CA" dirty="0"/>
              <a:t>(K-5)</a:t>
            </a:r>
          </a:p>
          <a:p>
            <a:r>
              <a:rPr lang="en-CA" dirty="0"/>
              <a:t>Drama Camp (3-5)</a:t>
            </a:r>
          </a:p>
          <a:p>
            <a:r>
              <a:rPr lang="en-CA" dirty="0"/>
              <a:t>Drama  (K-2)</a:t>
            </a:r>
          </a:p>
          <a:p>
            <a:r>
              <a:rPr lang="en-CA" dirty="0" smtClean="0"/>
              <a:t>Violin </a:t>
            </a:r>
            <a:r>
              <a:rPr lang="en-CA" dirty="0"/>
              <a:t>( 3-5</a:t>
            </a:r>
            <a:r>
              <a:rPr lang="en-CA" dirty="0" smtClean="0"/>
              <a:t>)</a:t>
            </a:r>
          </a:p>
          <a:p>
            <a:r>
              <a:rPr lang="en-CA" dirty="0" smtClean="0"/>
              <a:t>Choir and Jr. </a:t>
            </a:r>
            <a:r>
              <a:rPr lang="en-CA" smtClean="0"/>
              <a:t>Choir (K-5)</a:t>
            </a:r>
            <a:endParaRPr lang="en-CA" dirty="0"/>
          </a:p>
          <a:p>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209800"/>
            <a:ext cx="42672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472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Voice of our Children </a:t>
            </a:r>
            <a:endParaRPr lang="en-CA" dirty="0"/>
          </a:p>
        </p:txBody>
      </p:sp>
      <p:sp>
        <p:nvSpPr>
          <p:cNvPr id="13" name="Content Placeholder 12"/>
          <p:cNvSpPr>
            <a:spLocks noGrp="1"/>
          </p:cNvSpPr>
          <p:nvPr>
            <p:ph idx="1"/>
          </p:nvPr>
        </p:nvSpPr>
        <p:spPr>
          <a:xfrm>
            <a:off x="762000" y="685800"/>
            <a:ext cx="7543800" cy="4419600"/>
          </a:xfrm>
        </p:spPr>
        <p:txBody>
          <a:bodyPr>
            <a:normAutofit/>
          </a:bodyPr>
          <a:lstStyle/>
          <a:p>
            <a:r>
              <a:rPr lang="en-CA" b="1" dirty="0" smtClean="0"/>
              <a:t>Playground and Fields</a:t>
            </a:r>
          </a:p>
          <a:p>
            <a:r>
              <a:rPr lang="en-CA" b="1" dirty="0" smtClean="0"/>
              <a:t>Stage and Drama Program with Drama Room</a:t>
            </a:r>
          </a:p>
          <a:p>
            <a:r>
              <a:rPr lang="en-CA" b="1" dirty="0" smtClean="0"/>
              <a:t>Gym time DAILY for every class with no Double ups </a:t>
            </a:r>
          </a:p>
          <a:p>
            <a:r>
              <a:rPr lang="en-CA" b="1" dirty="0" smtClean="0"/>
              <a:t>Elementary Activities, Such as Field Trips, Special Speakers and Presenters </a:t>
            </a:r>
          </a:p>
          <a:p>
            <a:r>
              <a:rPr lang="en-CA" b="1" dirty="0" smtClean="0"/>
              <a:t>Play time with their own age group </a:t>
            </a:r>
          </a:p>
          <a:p>
            <a:r>
              <a:rPr lang="en-CA" b="1" dirty="0" smtClean="0"/>
              <a:t>Many clubs and activities to do during lunch and after school  </a:t>
            </a:r>
          </a:p>
          <a:p>
            <a:r>
              <a:rPr lang="en-CA" b="1" dirty="0" smtClean="0"/>
              <a:t>Splash Party for all ages at end of year – Grade 5 Farewell</a:t>
            </a:r>
          </a:p>
          <a:p>
            <a:endParaRPr lang="en-CA"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105400"/>
            <a:ext cx="1447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56226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Playground</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645" y="3429000"/>
            <a:ext cx="3337591" cy="19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429000"/>
            <a:ext cx="3337591" cy="19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Owner\Downloads\20151120_142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350" y="457200"/>
            <a:ext cx="8747791" cy="2793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Owner\Downloads\20151116_0812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5556" y="3429000"/>
            <a:ext cx="1859649" cy="197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53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Quality Education</a:t>
            </a:r>
            <a:endParaRPr lang="en-CA"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462464296"/>
              </p:ext>
            </p:extLst>
          </p:nvPr>
        </p:nvGraphicFramePr>
        <p:xfrm>
          <a:off x="0" y="1143000"/>
          <a:ext cx="8915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Quality Education </a:t>
            </a:r>
            <a:endParaRPr lang="en-CA"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029200" y="3352800"/>
            <a:ext cx="2952750" cy="1905000"/>
          </a:xfr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838200"/>
            <a:ext cx="2971800" cy="2028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14400" y="1295400"/>
            <a:ext cx="3124200" cy="3385542"/>
          </a:xfrm>
          <a:prstGeom prst="rect">
            <a:avLst/>
          </a:prstGeom>
          <a:noFill/>
        </p:spPr>
        <p:txBody>
          <a:bodyPr wrap="square" rtlCol="0">
            <a:spAutoFit/>
          </a:bodyPr>
          <a:lstStyle/>
          <a:p>
            <a:pPr algn="ctr"/>
            <a:r>
              <a:rPr lang="en-CA" sz="4000" dirty="0" smtClean="0"/>
              <a:t>New School Development in our  District</a:t>
            </a:r>
          </a:p>
          <a:p>
            <a:endParaRPr lang="en-CA" dirty="0" smtClean="0"/>
          </a:p>
          <a:p>
            <a:endParaRPr lang="en-CA" dirty="0" smtClean="0"/>
          </a:p>
          <a:p>
            <a:endParaRPr lang="en-CA" dirty="0"/>
          </a:p>
        </p:txBody>
      </p:sp>
      <p:sp>
        <p:nvSpPr>
          <p:cNvPr id="6" name="Rectangle 5"/>
          <p:cNvSpPr/>
          <p:nvPr/>
        </p:nvSpPr>
        <p:spPr>
          <a:xfrm>
            <a:off x="4648200" y="2895600"/>
            <a:ext cx="3733800" cy="369332"/>
          </a:xfrm>
          <a:prstGeom prst="rect">
            <a:avLst/>
          </a:prstGeom>
        </p:spPr>
        <p:txBody>
          <a:bodyPr wrap="square">
            <a:spAutoFit/>
          </a:bodyPr>
          <a:lstStyle/>
          <a:p>
            <a:r>
              <a:rPr lang="en-US" b="1" dirty="0" smtClean="0"/>
              <a:t>Meduxnekeag Consolidated School</a:t>
            </a:r>
            <a:endParaRPr lang="en-US" b="1" dirty="0"/>
          </a:p>
        </p:txBody>
      </p:sp>
      <p:sp>
        <p:nvSpPr>
          <p:cNvPr id="7" name="Rectangle 6"/>
          <p:cNvSpPr/>
          <p:nvPr/>
        </p:nvSpPr>
        <p:spPr>
          <a:xfrm rot="10800000" flipV="1">
            <a:off x="5029200" y="457200"/>
            <a:ext cx="2971800" cy="381000"/>
          </a:xfrm>
          <a:prstGeom prst="rect">
            <a:avLst/>
          </a:prstGeom>
        </p:spPr>
        <p:txBody>
          <a:bodyPr wrap="square">
            <a:spAutoFit/>
          </a:bodyPr>
          <a:lstStyle/>
          <a:p>
            <a:r>
              <a:rPr lang="en-US" dirty="0" smtClean="0"/>
              <a:t>         </a:t>
            </a:r>
            <a:r>
              <a:rPr lang="en-US" b="1" dirty="0" smtClean="0"/>
              <a:t>Townsview School</a:t>
            </a:r>
            <a:endParaRPr lang="en-US" b="1" dirty="0"/>
          </a:p>
        </p:txBody>
      </p:sp>
    </p:spTree>
    <p:extLst>
      <p:ext uri="{BB962C8B-B14F-4D97-AF65-F5344CB8AC3E}">
        <p14:creationId xmlns:p14="http://schemas.microsoft.com/office/powerpoint/2010/main" val="234384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Safety</a:t>
            </a:r>
            <a:endParaRPr lang="en-US" dirty="0"/>
          </a:p>
        </p:txBody>
      </p:sp>
      <p:sp>
        <p:nvSpPr>
          <p:cNvPr id="13" name="Content Placeholder 12"/>
          <p:cNvSpPr>
            <a:spLocks noGrp="1"/>
          </p:cNvSpPr>
          <p:nvPr>
            <p:ph sz="half" idx="1"/>
          </p:nvPr>
        </p:nvSpPr>
        <p:spPr/>
        <p:txBody>
          <a:bodyPr>
            <a:normAutofit fontScale="92500" lnSpcReduction="20000"/>
          </a:bodyPr>
          <a:lstStyle/>
          <a:p>
            <a:endParaRPr lang="en-CA" dirty="0"/>
          </a:p>
        </p:txBody>
      </p:sp>
      <p:sp>
        <p:nvSpPr>
          <p:cNvPr id="14" name="Content Placeholder 13"/>
          <p:cNvSpPr>
            <a:spLocks noGrp="1"/>
          </p:cNvSpPr>
          <p:nvPr>
            <p:ph sz="half" idx="2"/>
          </p:nvPr>
        </p:nvSpPr>
        <p:spPr>
          <a:xfrm>
            <a:off x="4648200" y="381000"/>
            <a:ext cx="3657600" cy="4267199"/>
          </a:xfrm>
        </p:spPr>
        <p:txBody>
          <a:bodyPr>
            <a:normAutofit fontScale="92500" lnSpcReduction="20000"/>
          </a:bodyPr>
          <a:lstStyle/>
          <a:p>
            <a:pPr marL="0" indent="0">
              <a:buNone/>
            </a:pPr>
            <a:endParaRPr lang="en-CA" dirty="0" smtClean="0"/>
          </a:p>
          <a:p>
            <a:pPr marL="0" indent="0">
              <a:buNone/>
            </a:pPr>
            <a:r>
              <a:rPr lang="en-CA" sz="3300" b="1" i="1" dirty="0" smtClean="0"/>
              <a:t>As </a:t>
            </a:r>
            <a:r>
              <a:rPr lang="en-CA" sz="3300" b="1" i="1" dirty="0"/>
              <a:t>adults, we are equipped to manage and reduce the stress in our lives, but what about our kids?  They can feel stress like we do, but </a:t>
            </a:r>
            <a:r>
              <a:rPr lang="en-CA" sz="3300" b="1" i="1" dirty="0" smtClean="0"/>
              <a:t>they </a:t>
            </a:r>
            <a:r>
              <a:rPr lang="en-CA" sz="3300" b="1" i="1" dirty="0"/>
              <a:t>don’t always know how to deal with it. </a:t>
            </a:r>
          </a:p>
          <a:p>
            <a:endParaRPr lang="en-CA"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09600"/>
            <a:ext cx="3962400" cy="380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048000"/>
            <a:ext cx="7924800" cy="369332"/>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2426472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Education</a:t>
            </a:r>
            <a:endParaRPr lang="en-US" dirty="0"/>
          </a:p>
        </p:txBody>
      </p:sp>
      <p:pic>
        <p:nvPicPr>
          <p:cNvPr id="8" name="Picture 2" descr="C:\Users\home\Downloads\School Photo.jpg"/>
          <p:cNvPicPr>
            <a:picLocks noChangeAspect="1" noChangeArrowheads="1"/>
          </p:cNvPicPr>
          <p:nvPr/>
        </p:nvPicPr>
        <p:blipFill>
          <a:blip r:embed="rId3" cstate="print"/>
          <a:srcRect/>
          <a:stretch>
            <a:fillRect/>
          </a:stretch>
        </p:blipFill>
        <p:spPr bwMode="auto">
          <a:xfrm>
            <a:off x="381000" y="533400"/>
            <a:ext cx="8153400" cy="2209800"/>
          </a:xfrm>
          <a:prstGeom prst="rect">
            <a:avLst/>
          </a:prstGeom>
          <a:noFill/>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048000"/>
            <a:ext cx="3810000" cy="215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048000"/>
            <a:ext cx="381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653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smtClean="0"/>
              <a:t>Nackawic Elementary School</a:t>
            </a:r>
            <a:endParaRPr lang="en-CA" sz="4400" dirty="0"/>
          </a:p>
        </p:txBody>
      </p:sp>
      <p:sp>
        <p:nvSpPr>
          <p:cNvPr id="3" name="Content Placeholder 2"/>
          <p:cNvSpPr>
            <a:spLocks noGrp="1"/>
          </p:cNvSpPr>
          <p:nvPr>
            <p:ph idx="1"/>
          </p:nvPr>
        </p:nvSpPr>
        <p:spPr>
          <a:xfrm>
            <a:off x="762000" y="685800"/>
            <a:ext cx="7543800" cy="4495800"/>
          </a:xfrm>
        </p:spPr>
        <p:txBody>
          <a:bodyPr anchor="ctr">
            <a:normAutofit fontScale="92500" lnSpcReduction="10000"/>
          </a:bodyPr>
          <a:lstStyle/>
          <a:p>
            <a:pPr algn="ctr">
              <a:buNone/>
            </a:pPr>
            <a:endParaRPr lang="en-US" sz="6000" i="1" dirty="0" smtClean="0"/>
          </a:p>
          <a:p>
            <a:pPr algn="ctr">
              <a:buNone/>
            </a:pPr>
            <a:r>
              <a:rPr lang="en-US" sz="6000" i="1" dirty="0" smtClean="0"/>
              <a:t>What we do know!</a:t>
            </a:r>
          </a:p>
          <a:p>
            <a:pPr algn="ctr">
              <a:buNone/>
            </a:pPr>
            <a:endParaRPr lang="en-US" dirty="0" smtClean="0"/>
          </a:p>
          <a:p>
            <a:pPr marL="514350" indent="-514350" algn="ctr">
              <a:buNone/>
            </a:pPr>
            <a:r>
              <a:rPr lang="en-US" b="1" dirty="0" smtClean="0"/>
              <a:t>NES 66% Capacity (Current) </a:t>
            </a:r>
          </a:p>
          <a:p>
            <a:pPr marL="514350" indent="-514350" algn="ctr">
              <a:buNone/>
            </a:pPr>
            <a:endParaRPr lang="en-US" dirty="0" smtClean="0"/>
          </a:p>
          <a:p>
            <a:pPr marL="514350" indent="-514350" algn="ctr">
              <a:buNone/>
            </a:pPr>
            <a:r>
              <a:rPr lang="en-US" dirty="0" smtClean="0"/>
              <a:t>Consideration with adding Millville students</a:t>
            </a:r>
          </a:p>
          <a:p>
            <a:pPr marL="514350" indent="-514350" algn="ctr">
              <a:buNone/>
            </a:pPr>
            <a:r>
              <a:rPr lang="en-US" b="1" dirty="0" smtClean="0"/>
              <a:t>75% Capacity</a:t>
            </a:r>
          </a:p>
          <a:p>
            <a:pPr marL="514350" indent="-514350" algn="ctr">
              <a:buNone/>
            </a:pPr>
            <a:endParaRPr lang="en-US" dirty="0" smtClean="0"/>
          </a:p>
          <a:p>
            <a:pPr marL="514350" indent="-514350" algn="ctr">
              <a:buNone/>
            </a:pPr>
            <a:r>
              <a:rPr lang="en-US" sz="2800" b="1" dirty="0" smtClean="0">
                <a:solidFill>
                  <a:srgbClr val="C00000"/>
                </a:solidFill>
              </a:rPr>
              <a:t>60-80 is considered to be “optimum”</a:t>
            </a:r>
          </a:p>
          <a:p>
            <a:pPr marL="514350" indent="-514350" algn="ctr">
              <a:buNone/>
            </a:pPr>
            <a:endParaRPr lang="en-US" dirty="0" smtClean="0"/>
          </a:p>
          <a:p>
            <a:endParaRPr lang="en-CA" dirty="0"/>
          </a:p>
        </p:txBody>
      </p:sp>
    </p:spTree>
    <p:extLst>
      <p:ext uri="{BB962C8B-B14F-4D97-AF65-F5344CB8AC3E}">
        <p14:creationId xmlns:p14="http://schemas.microsoft.com/office/powerpoint/2010/main" val="2295964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2000" dirty="0" smtClean="0">
                <a:hlinkClick r:id="rId3"/>
              </a:rPr>
              <a:t>http://www.sissonpartnership.com/s/opportunites.asp#R660903</a:t>
            </a:r>
            <a:endParaRPr lang="en-US" sz="2000" dirty="0" smtClean="0"/>
          </a:p>
          <a:p>
            <a:r>
              <a:rPr lang="en-US" sz="2000" dirty="0" smtClean="0">
                <a:hlinkClick r:id="rId4"/>
              </a:rPr>
              <a:t>http://www.mactaquac.ca/wp-content/uploads/2015/09/SICR_Mactaquac_Project_Sept2015.pdf</a:t>
            </a:r>
            <a:endParaRPr lang="en-US" sz="2000" dirty="0" smtClean="0"/>
          </a:p>
          <a:p>
            <a:r>
              <a:rPr lang="en-US" sz="2000" dirty="0" smtClean="0">
                <a:hlinkClick r:id="rId5"/>
              </a:rPr>
              <a:t>http://www.mactaquac.ca/wp-content/uploads/2015/10/CER_Mactaquac_Project_Sept2015.pdf</a:t>
            </a:r>
            <a:endParaRPr lang="en-US" sz="2000" dirty="0" smtClean="0"/>
          </a:p>
          <a:p>
            <a:r>
              <a:rPr lang="en-CA" sz="2000" dirty="0" smtClean="0">
                <a:hlinkClick r:id="rId6"/>
              </a:rPr>
              <a:t>http://www.cbc.ca/news/canada/new-brunswick/sisosn-mine-eia-approval-1.3348552</a:t>
            </a:r>
            <a:r>
              <a:rPr lang="en-CA" sz="2000" dirty="0" smtClean="0"/>
              <a:t>	</a:t>
            </a:r>
          </a:p>
          <a:p>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Involvement</a:t>
            </a:r>
            <a:endParaRPr lang="en-US" dirty="0"/>
          </a:p>
        </p:txBody>
      </p:sp>
      <p:pic>
        <p:nvPicPr>
          <p:cNvPr id="3074" name="Picture 2" descr="C:\Users\home\Downloads\DSCN4641.jpg"/>
          <p:cNvPicPr>
            <a:picLocks noGrp="1" noChangeAspect="1" noChangeArrowheads="1"/>
          </p:cNvPicPr>
          <p:nvPr>
            <p:ph idx="1"/>
          </p:nvPr>
        </p:nvPicPr>
        <p:blipFill>
          <a:blip r:embed="rId3" cstate="print"/>
          <a:stretch>
            <a:fillRect/>
          </a:stretch>
        </p:blipFill>
        <p:spPr>
          <a:xfrm>
            <a:off x="3711575" y="791765"/>
            <a:ext cx="4594225" cy="3445669"/>
          </a:xfrm>
        </p:spPr>
      </p:pic>
      <p:sp>
        <p:nvSpPr>
          <p:cNvPr id="7" name="Text Placeholder 6"/>
          <p:cNvSpPr>
            <a:spLocks noGrp="1"/>
          </p:cNvSpPr>
          <p:nvPr>
            <p:ph type="body" sz="half" idx="2"/>
          </p:nvPr>
        </p:nvSpPr>
        <p:spPr/>
        <p:txBody>
          <a:bodyPr>
            <a:normAutofit/>
          </a:bodyPr>
          <a:lstStyle/>
          <a:p>
            <a:pPr algn="ctr"/>
            <a:r>
              <a:rPr lang="en-US" sz="4000" b="1" dirty="0" smtClean="0"/>
              <a:t>DRAMA CLUB</a:t>
            </a:r>
            <a:endParaRPr lang="en-US" sz="4000" b="1" dirty="0"/>
          </a:p>
        </p:txBody>
      </p:sp>
    </p:spTree>
    <p:extLst>
      <p:ext uri="{BB962C8B-B14F-4D97-AF65-F5344CB8AC3E}">
        <p14:creationId xmlns:p14="http://schemas.microsoft.com/office/powerpoint/2010/main" val="398535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Engagement</a:t>
            </a:r>
            <a:endParaRPr lang="en-US" dirty="0"/>
          </a:p>
        </p:txBody>
      </p:sp>
      <p:sp>
        <p:nvSpPr>
          <p:cNvPr id="3" name="Content Placeholder 2"/>
          <p:cNvSpPr>
            <a:spLocks noGrp="1"/>
          </p:cNvSpPr>
          <p:nvPr>
            <p:ph idx="1"/>
          </p:nvPr>
        </p:nvSpPr>
        <p:spPr/>
        <p:txBody>
          <a:bodyPr anchor="t"/>
          <a:lstStyle/>
          <a:p>
            <a:pPr algn="ctr">
              <a:buNone/>
            </a:pPr>
            <a:r>
              <a:rPr lang="en-US" b="1" dirty="0" smtClean="0">
                <a:solidFill>
                  <a:schemeClr val="tx1"/>
                </a:solidFill>
              </a:rPr>
              <a:t>92% of students reported that they were interested and motivated in their learning.</a:t>
            </a:r>
          </a:p>
          <a:p>
            <a:pPr marL="0" indent="0" algn="ctr">
              <a:buNone/>
            </a:pPr>
            <a:r>
              <a:rPr lang="en-CA" b="1" dirty="0" smtClean="0">
                <a:solidFill>
                  <a:schemeClr val="tx1"/>
                </a:solidFill>
              </a:rPr>
              <a:t>Canadian Norm – 74%</a:t>
            </a:r>
          </a:p>
          <a:p>
            <a:pPr>
              <a:buFont typeface="Arial" charset="0"/>
              <a:buChar char="•"/>
            </a:pPr>
            <a:endParaRPr lang="en-US" dirty="0" smtClean="0"/>
          </a:p>
        </p:txBody>
      </p:sp>
      <p:pic>
        <p:nvPicPr>
          <p:cNvPr id="4" name="Picture 2" descr="C:\Users\Owner\Desktop\Staf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057400"/>
            <a:ext cx="5181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5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96200" cy="1600200"/>
          </a:xfrm>
        </p:spPr>
        <p:txBody>
          <a:bodyPr>
            <a:normAutofit/>
          </a:bodyPr>
          <a:lstStyle/>
          <a:p>
            <a:r>
              <a:rPr lang="en-CA" dirty="0" smtClean="0"/>
              <a:t>Community Involvement</a:t>
            </a:r>
            <a:endParaRPr lang="en-CA" dirty="0"/>
          </a:p>
        </p:txBody>
      </p:sp>
      <p:sp>
        <p:nvSpPr>
          <p:cNvPr id="3" name="Content Placeholder 2"/>
          <p:cNvSpPr>
            <a:spLocks noGrp="1"/>
          </p:cNvSpPr>
          <p:nvPr>
            <p:ph idx="1"/>
          </p:nvPr>
        </p:nvSpPr>
        <p:spPr/>
        <p:txBody>
          <a:bodyPr/>
          <a:lstStyle/>
          <a:p>
            <a:pPr marL="0" indent="0">
              <a:buNone/>
            </a:pPr>
            <a:endParaRPr lang="en-CA" dirty="0"/>
          </a:p>
        </p:txBody>
      </p:sp>
      <p:pic>
        <p:nvPicPr>
          <p:cNvPr id="1026" name="Picture 2" descr="C:\Users\Owner\Downloads\20151120_142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0"/>
            <a:ext cx="7696200" cy="4267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685800"/>
            <a:ext cx="7543800" cy="4648200"/>
          </a:xfrm>
        </p:spPr>
        <p:txBody>
          <a:bodyPr>
            <a:normAutofit/>
          </a:bodyPr>
          <a:lstStyle/>
          <a:p>
            <a:pPr>
              <a:buNone/>
            </a:pPr>
            <a:r>
              <a:rPr lang="en-US" dirty="0" smtClean="0"/>
              <a:t> </a:t>
            </a:r>
          </a:p>
          <a:p>
            <a:pPr algn="ctr">
              <a:buNone/>
            </a:pPr>
            <a:r>
              <a:rPr lang="en-US" sz="3200" b="1" dirty="0" smtClean="0"/>
              <a:t>Home and School</a:t>
            </a:r>
          </a:p>
          <a:p>
            <a:r>
              <a:rPr lang="en-US" b="1" dirty="0" smtClean="0"/>
              <a:t>$5000 - $10000 each year </a:t>
            </a:r>
          </a:p>
          <a:p>
            <a:r>
              <a:rPr lang="en-US" b="1" dirty="0" smtClean="0"/>
              <a:t>I Pad </a:t>
            </a:r>
            <a:r>
              <a:rPr lang="en-US" b="1" dirty="0"/>
              <a:t>M</a:t>
            </a:r>
            <a:r>
              <a:rPr lang="en-US" b="1" dirty="0" smtClean="0"/>
              <a:t>inis (24) – iTunes cards for each classroom</a:t>
            </a:r>
          </a:p>
          <a:p>
            <a:r>
              <a:rPr lang="en-US" b="1" dirty="0" smtClean="0"/>
              <a:t>$2000 – Levelled reading books </a:t>
            </a:r>
          </a:p>
          <a:p>
            <a:r>
              <a:rPr lang="en-US" b="1" dirty="0"/>
              <a:t>8</a:t>
            </a:r>
            <a:r>
              <a:rPr lang="en-US" b="1" dirty="0" smtClean="0"/>
              <a:t> Christmas Dinners (with support from AV Nackawic) for local families in need</a:t>
            </a:r>
          </a:p>
          <a:p>
            <a:r>
              <a:rPr lang="en-US" b="1" dirty="0" smtClean="0"/>
              <a:t>Assist with Grade 5 Farewell </a:t>
            </a:r>
          </a:p>
          <a:p>
            <a:r>
              <a:rPr lang="en-US" b="1" dirty="0" smtClean="0"/>
              <a:t>End of the year Splash Party </a:t>
            </a:r>
          </a:p>
          <a:p>
            <a:endParaRPr lang="en-US" dirty="0" smtClean="0"/>
          </a:p>
          <a:p>
            <a:endParaRPr lang="en-US" dirty="0" smtClean="0"/>
          </a:p>
          <a:p>
            <a:endParaRPr lang="en-US" dirty="0" smtClean="0"/>
          </a:p>
          <a:p>
            <a:endParaRPr lang="en-US" dirty="0" smtClean="0"/>
          </a:p>
          <a:p>
            <a:endParaRPr lang="en-US" dirty="0" smtClean="0"/>
          </a:p>
        </p:txBody>
      </p:sp>
      <p:pic>
        <p:nvPicPr>
          <p:cNvPr id="8" name="Picture 4" descr="C:\Users\home\Downloads\DSCN3899.jpg"/>
          <p:cNvPicPr>
            <a:picLocks noChangeAspect="1" noChangeArrowheads="1"/>
          </p:cNvPicPr>
          <p:nvPr/>
        </p:nvPicPr>
        <p:blipFill>
          <a:blip r:embed="rId3" cstate="print"/>
          <a:srcRect/>
          <a:stretch>
            <a:fillRect/>
          </a:stretch>
        </p:blipFill>
        <p:spPr bwMode="auto">
          <a:xfrm>
            <a:off x="762000" y="4114800"/>
            <a:ext cx="2717800" cy="2038350"/>
          </a:xfrm>
          <a:prstGeom prst="rect">
            <a:avLst/>
          </a:prstGeom>
          <a:noFill/>
        </p:spPr>
      </p:pic>
      <p:pic>
        <p:nvPicPr>
          <p:cNvPr id="2053" name="Picture 5" descr="C:\Users\home\Downloads\DSCN5833.jpg"/>
          <p:cNvPicPr>
            <a:picLocks noChangeAspect="1" noChangeArrowheads="1"/>
          </p:cNvPicPr>
          <p:nvPr/>
        </p:nvPicPr>
        <p:blipFill>
          <a:blip r:embed="rId4" cstate="print"/>
          <a:srcRect/>
          <a:stretch>
            <a:fillRect/>
          </a:stretch>
        </p:blipFill>
        <p:spPr bwMode="auto">
          <a:xfrm>
            <a:off x="3733800" y="4114800"/>
            <a:ext cx="1600200" cy="2006600"/>
          </a:xfrm>
          <a:prstGeom prst="rect">
            <a:avLst/>
          </a:prstGeom>
          <a:noFill/>
        </p:spPr>
      </p:pic>
      <p:pic>
        <p:nvPicPr>
          <p:cNvPr id="2054" name="Picture 6" descr="C:\Users\home\Downloads\IMG_1901.jpg"/>
          <p:cNvPicPr>
            <a:picLocks noChangeAspect="1" noChangeArrowheads="1"/>
          </p:cNvPicPr>
          <p:nvPr/>
        </p:nvPicPr>
        <p:blipFill>
          <a:blip r:embed="rId5" cstate="print"/>
          <a:srcRect/>
          <a:stretch>
            <a:fillRect/>
          </a:stretch>
        </p:blipFill>
        <p:spPr bwMode="auto">
          <a:xfrm>
            <a:off x="5562600" y="4114800"/>
            <a:ext cx="2641600" cy="1981200"/>
          </a:xfrm>
          <a:prstGeom prst="rect">
            <a:avLst/>
          </a:prstGeom>
          <a:noFill/>
        </p:spPr>
      </p:pic>
    </p:spTree>
    <p:extLst>
      <p:ext uri="{BB962C8B-B14F-4D97-AF65-F5344CB8AC3E}">
        <p14:creationId xmlns:p14="http://schemas.microsoft.com/office/powerpoint/2010/main" val="398535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Impact on Community</a:t>
            </a:r>
            <a:endParaRPr lang="en-US" dirty="0"/>
          </a:p>
        </p:txBody>
      </p:sp>
      <p:pic>
        <p:nvPicPr>
          <p:cNvPr id="7" name="Picture 2" descr="C:\Users\home\Downloads\rvtkdlogo.jpg"/>
          <p:cNvPicPr>
            <a:picLocks noGrp="1" noChangeAspect="1" noChangeArrowheads="1"/>
          </p:cNvPicPr>
          <p:nvPr>
            <p:ph sz="half" idx="1"/>
          </p:nvPr>
        </p:nvPicPr>
        <p:blipFill>
          <a:blip r:embed="rId3" cstate="print"/>
          <a:stretch>
            <a:fillRect/>
          </a:stretch>
        </p:blipFill>
        <p:spPr bwMode="auto">
          <a:xfrm>
            <a:off x="1370907" y="1501876"/>
            <a:ext cx="2439785" cy="1982585"/>
          </a:xfrm>
          <a:prstGeom prst="rect">
            <a:avLst/>
          </a:prstGeom>
          <a:noFill/>
        </p:spPr>
      </p:pic>
      <p:pic>
        <p:nvPicPr>
          <p:cNvPr id="8" name="Picture 3" descr="C:\Users\home\Downloads\IMG_3376 (2).JPG"/>
          <p:cNvPicPr>
            <a:picLocks noGrp="1" noChangeAspect="1" noChangeArrowheads="1"/>
          </p:cNvPicPr>
          <p:nvPr>
            <p:ph sz="half" idx="2"/>
          </p:nvPr>
        </p:nvPicPr>
        <p:blipFill>
          <a:blip r:embed="rId4" cstate="print"/>
          <a:srcRect/>
          <a:stretch>
            <a:fillRect/>
          </a:stretch>
        </p:blipFill>
        <p:spPr bwMode="auto">
          <a:xfrm>
            <a:off x="4648200" y="701776"/>
            <a:ext cx="3657600" cy="3582785"/>
          </a:xfrm>
          <a:prstGeom prst="rect">
            <a:avLst/>
          </a:prstGeom>
          <a:noFill/>
        </p:spPr>
      </p:pic>
    </p:spTree>
    <p:extLst>
      <p:ext uri="{BB962C8B-B14F-4D97-AF65-F5344CB8AC3E}">
        <p14:creationId xmlns:p14="http://schemas.microsoft.com/office/powerpoint/2010/main" val="3085447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Community</a:t>
            </a:r>
            <a:endParaRPr lang="en-US" dirty="0"/>
          </a:p>
        </p:txBody>
      </p:sp>
      <p:sp>
        <p:nvSpPr>
          <p:cNvPr id="3" name="Content Placeholder 2"/>
          <p:cNvSpPr>
            <a:spLocks noGrp="1"/>
          </p:cNvSpPr>
          <p:nvPr>
            <p:ph type="body" idx="4294967295"/>
          </p:nvPr>
        </p:nvSpPr>
        <p:spPr>
          <a:xfrm>
            <a:off x="0" y="4953000"/>
            <a:ext cx="6858000" cy="914400"/>
          </a:xfrm>
        </p:spPr>
        <p:txBody>
          <a:bodyPr>
            <a:normAutofit/>
          </a:bodyPr>
          <a:lstStyle/>
          <a:p>
            <a:endParaRPr lang="en-US" dirty="0" smtClean="0"/>
          </a:p>
          <a:p>
            <a:endParaRPr lang="en-US" dirty="0"/>
          </a:p>
          <a:p>
            <a:endParaRPr lang="en-US" dirty="0" smtClean="0"/>
          </a:p>
          <a:p>
            <a:endParaRPr lang="en-US" sz="2800" dirty="0" smtClean="0"/>
          </a:p>
          <a:p>
            <a:endParaRPr lang="en-US" sz="2800" dirty="0" smtClean="0"/>
          </a:p>
          <a:p>
            <a:endParaRPr lang="en-US" sz="2800" dirty="0" smtClean="0"/>
          </a:p>
          <a:p>
            <a:endParaRPr lang="en-US" dirty="0"/>
          </a:p>
        </p:txBody>
      </p:sp>
      <p:pic>
        <p:nvPicPr>
          <p:cNvPr id="3080" name="Picture 8" descr="C:\Users\Owner\Desktop\Daycare Perf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762000"/>
            <a:ext cx="7391400" cy="4134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609600"/>
            <a:ext cx="19812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90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Survey Results- Status Quo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5728276"/>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1962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496433898C72488CA2D7CCC87E5D31" ma:contentTypeVersion="0" ma:contentTypeDescription="Create a new document." ma:contentTypeScope="" ma:versionID="0227edcd45d92ac128d82f346cb1bdd5">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72EF6B-5FBC-402A-B904-AF2C9533F79C}"/>
</file>

<file path=customXml/itemProps2.xml><?xml version="1.0" encoding="utf-8"?>
<ds:datastoreItem xmlns:ds="http://schemas.openxmlformats.org/officeDocument/2006/customXml" ds:itemID="{0F7BF51E-5317-4721-A1B2-5AEACA462D51}"/>
</file>

<file path=customXml/itemProps3.xml><?xml version="1.0" encoding="utf-8"?>
<ds:datastoreItem xmlns:ds="http://schemas.openxmlformats.org/officeDocument/2006/customXml" ds:itemID="{B0EF82A7-0DDA-4F43-BA0A-3FD0D152ED6F}"/>
</file>

<file path=docProps/app.xml><?xml version="1.0" encoding="utf-8"?>
<Properties xmlns="http://schemas.openxmlformats.org/officeDocument/2006/extended-properties" xmlns:vt="http://schemas.openxmlformats.org/officeDocument/2006/docPropsVTypes">
  <Template>Newsprint</Template>
  <TotalTime>5490</TotalTime>
  <Words>3762</Words>
  <Application>Microsoft Office PowerPoint</Application>
  <PresentationFormat>On-screen Show (4:3)</PresentationFormat>
  <Paragraphs>374</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Berlin Sans FB Demi</vt:lpstr>
      <vt:lpstr>Calibri</vt:lpstr>
      <vt:lpstr>Impact</vt:lpstr>
      <vt:lpstr>Times New Roman</vt:lpstr>
      <vt:lpstr>Wingdings</vt:lpstr>
      <vt:lpstr>NewsPrint</vt:lpstr>
      <vt:lpstr> Nackawic Elementary School</vt:lpstr>
      <vt:lpstr>Voice of our Children </vt:lpstr>
      <vt:lpstr>Student Involvement</vt:lpstr>
      <vt:lpstr>Student Engagement</vt:lpstr>
      <vt:lpstr>Community Involvement</vt:lpstr>
      <vt:lpstr>PowerPoint Presentation</vt:lpstr>
      <vt:lpstr>Impact on Community</vt:lpstr>
      <vt:lpstr>Impact on Community</vt:lpstr>
      <vt:lpstr>Survey Results- Status Quo</vt:lpstr>
      <vt:lpstr>Enrolment</vt:lpstr>
      <vt:lpstr>Impact to Enrolment </vt:lpstr>
      <vt:lpstr>Impact to Enrolment</vt:lpstr>
      <vt:lpstr>Impact to Enrolment</vt:lpstr>
      <vt:lpstr>Enrolment</vt:lpstr>
      <vt:lpstr>Enrolment</vt:lpstr>
      <vt:lpstr>Quality Education</vt:lpstr>
      <vt:lpstr>Quality Education</vt:lpstr>
      <vt:lpstr>Quality Education</vt:lpstr>
      <vt:lpstr>Health and Safety</vt:lpstr>
      <vt:lpstr>Playground</vt:lpstr>
      <vt:lpstr>Quality Education</vt:lpstr>
      <vt:lpstr>Quality Education </vt:lpstr>
      <vt:lpstr>Health and Safety</vt:lpstr>
      <vt:lpstr>Quality Education</vt:lpstr>
      <vt:lpstr>Nackawic Elementary School</vt:lpstr>
      <vt:lpstr>Resources</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Name</dc:title>
  <dc:creator>dt14techs</dc:creator>
  <cp:lastModifiedBy>Clark-Caterini , Carol    (ASD-W)</cp:lastModifiedBy>
  <cp:revision>398</cp:revision>
  <cp:lastPrinted>2016-01-08T12:58:02Z</cp:lastPrinted>
  <dcterms:created xsi:type="dcterms:W3CDTF">2015-10-18T22:14:54Z</dcterms:created>
  <dcterms:modified xsi:type="dcterms:W3CDTF">2016-01-09T18:15:58Z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0x01010080496433898C72488CA2D7CCC87E5D31</vt:lpwstr>
  </property>
</Properties>
</file>